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86" r:id="rId8"/>
    <p:sldId id="265" r:id="rId9"/>
    <p:sldId id="266" r:id="rId10"/>
    <p:sldId id="268" r:id="rId11"/>
    <p:sldId id="269" r:id="rId12"/>
    <p:sldId id="271" r:id="rId13"/>
    <p:sldId id="282" r:id="rId14"/>
    <p:sldId id="283" r:id="rId15"/>
    <p:sldId id="284" r:id="rId16"/>
  </p:sldIdLst>
  <p:sldSz cx="14630400" cy="10972800"/>
  <p:notesSz cx="14630400" cy="10972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6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3401568"/>
            <a:ext cx="1243584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6144768"/>
            <a:ext cx="1024128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2523744"/>
            <a:ext cx="6364224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2523744"/>
            <a:ext cx="6364224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5941" y="4974844"/>
            <a:ext cx="4223679" cy="22869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399" y="2303163"/>
            <a:ext cx="7513957" cy="79753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19" y="934338"/>
            <a:ext cx="13049885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3098" y="2678833"/>
            <a:ext cx="10576560" cy="752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10204704"/>
            <a:ext cx="4681728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10204704"/>
            <a:ext cx="3364992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10204704"/>
            <a:ext cx="3364992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"/>
            <a:ext cx="5703570" cy="10972800"/>
            <a:chOff x="0" y="-4"/>
            <a:chExt cx="5703570" cy="10972800"/>
          </a:xfrm>
        </p:grpSpPr>
        <p:pic>
          <p:nvPicPr>
            <p:cNvPr id="3" name="object 3" descr="preencoded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5486399" cy="10972799"/>
            </a:xfrm>
            <a:prstGeom prst="rect">
              <a:avLst/>
            </a:prstGeom>
          </p:spPr>
        </p:pic>
        <p:pic>
          <p:nvPicPr>
            <p:cNvPr id="4" name="object 4" descr="preencode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4"/>
              <a:ext cx="5703443" cy="10972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67958" y="5694045"/>
            <a:ext cx="6630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Rete</a:t>
            </a:r>
            <a:r>
              <a:rPr sz="3900" spc="-14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40" dirty="0">
                <a:solidFill>
                  <a:srgbClr val="030303"/>
                </a:solidFill>
                <a:latin typeface="Arial MT"/>
                <a:cs typeface="Arial MT"/>
              </a:rPr>
              <a:t>Territoriale</a:t>
            </a:r>
            <a:r>
              <a:rPr sz="3900" spc="-7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b="1" dirty="0">
                <a:solidFill>
                  <a:srgbClr val="030303"/>
                </a:solidFill>
                <a:latin typeface="Arial"/>
                <a:cs typeface="Arial"/>
              </a:rPr>
              <a:t>ASP</a:t>
            </a:r>
            <a:r>
              <a:rPr sz="3900" b="1" spc="-10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Potenza</a:t>
            </a:r>
            <a:endParaRPr sz="3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7958" y="7880984"/>
            <a:ext cx="7905242" cy="6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1800" dirty="0" err="1">
                <a:solidFill>
                  <a:srgbClr val="464646"/>
                </a:solidFill>
                <a:latin typeface="Arial MT"/>
                <a:cs typeface="Arial MT"/>
              </a:rPr>
              <a:t>configurazione</a:t>
            </a:r>
            <a:r>
              <a:rPr sz="180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646"/>
                </a:solidFill>
                <a:latin typeface="Arial MT"/>
                <a:cs typeface="Arial MT"/>
              </a:rPr>
              <a:t>delle</a:t>
            </a:r>
            <a:r>
              <a:rPr sz="180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646"/>
                </a:solidFill>
                <a:latin typeface="Arial MT"/>
                <a:cs typeface="Arial MT"/>
              </a:rPr>
              <a:t>Case</a:t>
            </a:r>
            <a:r>
              <a:rPr sz="180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80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464646"/>
                </a:solidFill>
                <a:latin typeface="Arial MT"/>
                <a:cs typeface="Arial MT"/>
              </a:rPr>
              <a:t>Comunità</a:t>
            </a:r>
            <a:r>
              <a:rPr sz="1800" dirty="0">
                <a:solidFill>
                  <a:srgbClr val="464646"/>
                </a:solidFill>
                <a:latin typeface="Arial MT"/>
                <a:cs typeface="Arial MT"/>
              </a:rPr>
              <a:t>:</a:t>
            </a:r>
            <a:endParaRPr lang="it-IT" sz="1800" dirty="0">
              <a:solidFill>
                <a:srgbClr val="464646"/>
              </a:solidFill>
              <a:latin typeface="Arial MT"/>
              <a:cs typeface="Arial MT"/>
            </a:endParaRP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64646"/>
                </a:solidFill>
                <a:latin typeface="Arial"/>
                <a:cs typeface="Arial"/>
              </a:rPr>
              <a:t>un </a:t>
            </a:r>
            <a:r>
              <a:rPr sz="1800" b="1" dirty="0">
                <a:solidFill>
                  <a:srgbClr val="464646"/>
                </a:solidFill>
                <a:latin typeface="Arial"/>
                <a:cs typeface="Arial"/>
              </a:rPr>
              <a:t>modello</a:t>
            </a:r>
            <a:r>
              <a:rPr sz="18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4646"/>
                </a:solidFill>
                <a:latin typeface="Arial"/>
                <a:cs typeface="Arial"/>
              </a:rPr>
              <a:t>Hub-</a:t>
            </a:r>
            <a:r>
              <a:rPr sz="1800" b="1" dirty="0">
                <a:solidFill>
                  <a:srgbClr val="464646"/>
                </a:solidFill>
                <a:latin typeface="Arial"/>
                <a:cs typeface="Arial"/>
              </a:rPr>
              <a:t>Spoke</a:t>
            </a:r>
            <a:r>
              <a:rPr sz="18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4646"/>
                </a:solidFill>
                <a:latin typeface="Arial"/>
                <a:cs typeface="Arial"/>
              </a:rPr>
              <a:t>per</a:t>
            </a:r>
            <a:r>
              <a:rPr sz="18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4646"/>
                </a:solidFill>
                <a:latin typeface="Arial"/>
                <a:cs typeface="Arial"/>
              </a:rPr>
              <a:t>l'assistenza</a:t>
            </a:r>
            <a:r>
              <a:rPr sz="18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4646"/>
                </a:solidFill>
                <a:latin typeface="Arial"/>
                <a:cs typeface="Arial"/>
              </a:rPr>
              <a:t>di</a:t>
            </a:r>
            <a:r>
              <a:rPr sz="18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4646"/>
                </a:solidFill>
                <a:latin typeface="Arial"/>
                <a:cs typeface="Arial"/>
              </a:rPr>
              <a:t>prossimità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0150" y="3162680"/>
            <a:ext cx="5311590" cy="984480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267958" y="4474845"/>
            <a:ext cx="61931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APPLICAZIONE</a:t>
            </a:r>
            <a:r>
              <a:rPr sz="3900" spc="-14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D.M.</a:t>
            </a:r>
            <a:r>
              <a:rPr sz="3900" spc="-13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77/22</a:t>
            </a:r>
            <a:endParaRPr sz="3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88" y="617347"/>
            <a:ext cx="2244090" cy="363855"/>
          </a:xfrm>
          <a:custGeom>
            <a:avLst/>
            <a:gdLst/>
            <a:ahLst/>
            <a:cxnLst/>
            <a:rect l="l" t="t" r="r" b="b"/>
            <a:pathLst>
              <a:path w="2244090" h="363855">
                <a:moveTo>
                  <a:pt x="0" y="22605"/>
                </a:moveTo>
                <a:lnTo>
                  <a:pt x="1778" y="13823"/>
                </a:lnTo>
                <a:lnTo>
                  <a:pt x="6629" y="6635"/>
                </a:lnTo>
                <a:lnTo>
                  <a:pt x="13823" y="1781"/>
                </a:lnTo>
                <a:lnTo>
                  <a:pt x="22631" y="0"/>
                </a:lnTo>
                <a:lnTo>
                  <a:pt x="2221064" y="0"/>
                </a:lnTo>
                <a:lnTo>
                  <a:pt x="2229921" y="1781"/>
                </a:lnTo>
                <a:lnTo>
                  <a:pt x="2237146" y="6635"/>
                </a:lnTo>
                <a:lnTo>
                  <a:pt x="2242013" y="13823"/>
                </a:lnTo>
                <a:lnTo>
                  <a:pt x="2243797" y="22605"/>
                </a:lnTo>
                <a:lnTo>
                  <a:pt x="2243797" y="340995"/>
                </a:lnTo>
                <a:lnTo>
                  <a:pt x="2242013" y="349777"/>
                </a:lnTo>
                <a:lnTo>
                  <a:pt x="2237146" y="356965"/>
                </a:lnTo>
                <a:lnTo>
                  <a:pt x="2229921" y="361819"/>
                </a:lnTo>
                <a:lnTo>
                  <a:pt x="2221064" y="363600"/>
                </a:lnTo>
                <a:lnTo>
                  <a:pt x="22631" y="363600"/>
                </a:lnTo>
                <a:lnTo>
                  <a:pt x="13823" y="361819"/>
                </a:lnTo>
                <a:lnTo>
                  <a:pt x="6629" y="356965"/>
                </a:lnTo>
                <a:lnTo>
                  <a:pt x="1778" y="349777"/>
                </a:lnTo>
                <a:lnTo>
                  <a:pt x="0" y="340995"/>
                </a:lnTo>
                <a:lnTo>
                  <a:pt x="0" y="22605"/>
                </a:lnTo>
                <a:close/>
              </a:path>
            </a:pathLst>
          </a:custGeom>
          <a:ln w="7620">
            <a:solidFill>
              <a:srgbClr val="1C9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004" y="703834"/>
            <a:ext cx="197612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1C966F"/>
                </a:solidFill>
                <a:latin typeface="Arial MT"/>
                <a:cs typeface="Arial MT"/>
              </a:rPr>
              <a:t>MODELLO</a:t>
            </a:r>
            <a:r>
              <a:rPr sz="1150" spc="-50" dirty="0">
                <a:solidFill>
                  <a:srgbClr val="1C966F"/>
                </a:solidFill>
                <a:latin typeface="Arial MT"/>
                <a:cs typeface="Arial MT"/>
              </a:rPr>
              <a:t> </a:t>
            </a:r>
            <a:r>
              <a:rPr sz="1150" spc="-10" dirty="0">
                <a:solidFill>
                  <a:srgbClr val="1C966F"/>
                </a:solidFill>
                <a:latin typeface="Arial MT"/>
                <a:cs typeface="Arial MT"/>
              </a:rPr>
              <a:t>ORGANIZZATIVO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81304" y="1009650"/>
            <a:ext cx="94754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solidFill>
                  <a:srgbClr val="030303"/>
                </a:solidFill>
                <a:latin typeface="Arial MT"/>
                <a:cs typeface="Arial MT"/>
              </a:rPr>
              <a:t>Architettura</a:t>
            </a:r>
            <a:r>
              <a:rPr sz="3700" spc="-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700" spc="-30" dirty="0">
                <a:solidFill>
                  <a:srgbClr val="030303"/>
                </a:solidFill>
                <a:latin typeface="Arial MT"/>
                <a:cs typeface="Arial MT"/>
              </a:rPr>
              <a:t>Hub-</a:t>
            </a:r>
            <a:r>
              <a:rPr sz="3700" dirty="0">
                <a:solidFill>
                  <a:srgbClr val="030303"/>
                </a:solidFill>
                <a:latin typeface="Arial MT"/>
                <a:cs typeface="Arial MT"/>
              </a:rPr>
              <a:t>Spoke</a:t>
            </a:r>
            <a:r>
              <a:rPr sz="3700" spc="-9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700" dirty="0">
                <a:solidFill>
                  <a:srgbClr val="030303"/>
                </a:solidFill>
                <a:latin typeface="Arial MT"/>
                <a:cs typeface="Arial MT"/>
              </a:rPr>
              <a:t>della</a:t>
            </a:r>
            <a:r>
              <a:rPr sz="3700" spc="-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700" dirty="0">
                <a:solidFill>
                  <a:srgbClr val="030303"/>
                </a:solidFill>
                <a:latin typeface="Arial MT"/>
                <a:cs typeface="Arial MT"/>
              </a:rPr>
              <a:t>Rete</a:t>
            </a:r>
            <a:r>
              <a:rPr sz="3700" spc="-18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700" spc="-10" dirty="0">
                <a:solidFill>
                  <a:srgbClr val="030303"/>
                </a:solidFill>
                <a:latin typeface="Arial MT"/>
                <a:cs typeface="Arial MT"/>
              </a:rPr>
              <a:t>Territoriale</a:t>
            </a:r>
            <a:endParaRPr sz="3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1863014"/>
            <a:ext cx="1236027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100"/>
              </a:spcBef>
            </a:pP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modello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Hub-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Spoke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è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particolarmente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 adeguato</a:t>
            </a:r>
            <a:r>
              <a:rPr sz="14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al</a:t>
            </a:r>
            <a:r>
              <a:rPr sz="14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territorio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policentrico</a:t>
            </a:r>
            <a:r>
              <a:rPr sz="14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4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bassa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densità</a:t>
            </a:r>
            <a:r>
              <a:rPr sz="14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abitativa</a:t>
            </a:r>
            <a:r>
              <a:rPr sz="14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4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provincia</a:t>
            </a:r>
            <a:r>
              <a:rPr sz="14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4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Potenza.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Consente</a:t>
            </a:r>
            <a:r>
              <a:rPr sz="14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4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coniugare concentrazione</a:t>
            </a:r>
            <a:r>
              <a:rPr sz="14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delle</a:t>
            </a:r>
            <a:r>
              <a:rPr sz="14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competenze</a:t>
            </a:r>
            <a:r>
              <a:rPr sz="14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prossimità</a:t>
            </a:r>
            <a:r>
              <a:rPr sz="14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dei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servizi,</a:t>
            </a:r>
            <a:r>
              <a:rPr sz="14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garantendo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appropriatezza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clinica,</a:t>
            </a:r>
            <a:r>
              <a:rPr sz="14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accessibilità</a:t>
            </a:r>
            <a:r>
              <a:rPr sz="14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4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continuità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assistenziale.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6" name="object 6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128" y="2963667"/>
            <a:ext cx="11918168" cy="63930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79794" y="5435346"/>
            <a:ext cx="1908175" cy="983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HUB</a:t>
            </a:r>
            <a:endParaRPr sz="2800">
              <a:latin typeface="Arial MT"/>
              <a:cs typeface="Arial MT"/>
            </a:endParaRPr>
          </a:p>
          <a:p>
            <a:pPr marL="12700" marR="5080" algn="ctr">
              <a:lnSpc>
                <a:spcPct val="77100"/>
              </a:lnSpc>
              <a:spcBef>
                <a:spcPts val="159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Funzioni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metopolitane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distrettuali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4107" y="5781547"/>
            <a:ext cx="81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SPOKE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92106" y="6309105"/>
            <a:ext cx="2875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Intercettazione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precoce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prossimità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3414" y="7426833"/>
            <a:ext cx="251333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Rete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Territoriale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Connessioni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percorsi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integrati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1711" y="3496513"/>
            <a:ext cx="1997710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SPOKE</a:t>
            </a:r>
            <a:endParaRPr sz="1800">
              <a:latin typeface="Arial MT"/>
              <a:cs typeface="Arial MT"/>
            </a:endParaRPr>
          </a:p>
          <a:p>
            <a:pPr marL="12700" marR="5080" algn="ctr">
              <a:lnSpc>
                <a:spcPct val="77100"/>
              </a:lnSpc>
              <a:spcBef>
                <a:spcPts val="142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Consolidamento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clinico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coordinamento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304" y="9721202"/>
            <a:ext cx="12877165" cy="6076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Distretto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assume</a:t>
            </a:r>
            <a:r>
              <a:rPr sz="14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un</a:t>
            </a:r>
            <a:r>
              <a:rPr sz="14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ruolo</a:t>
            </a:r>
            <a:r>
              <a:rPr sz="14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centrale</a:t>
            </a:r>
            <a:r>
              <a:rPr sz="14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governo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clinico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organizzativo,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 configurandosi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 come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livello</a:t>
            </a:r>
            <a:r>
              <a:rPr sz="14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regia</a:t>
            </a:r>
            <a:r>
              <a:rPr sz="14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responsabile</a:t>
            </a:r>
            <a:r>
              <a:rPr sz="14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4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coerenza</a:t>
            </a:r>
            <a:r>
              <a:rPr sz="14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tra</a:t>
            </a:r>
            <a:r>
              <a:rPr sz="14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indirizzi</a:t>
            </a:r>
            <a:r>
              <a:rPr sz="14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strategici,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assetti</a:t>
            </a:r>
            <a:r>
              <a:rPr sz="14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organizzativi e</a:t>
            </a:r>
            <a:r>
              <a:rPr sz="14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64646"/>
                </a:solidFill>
                <a:latin typeface="Arial MT"/>
                <a:cs typeface="Arial MT"/>
              </a:rPr>
              <a:t>pratiche</a:t>
            </a:r>
            <a:r>
              <a:rPr sz="14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64646"/>
                </a:solidFill>
                <a:latin typeface="Arial MT"/>
                <a:cs typeface="Arial MT"/>
              </a:rPr>
              <a:t>operative.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13" name="object 13" descr="Immagine che contiene testo, Carattere, logo, Elementi grafici  Il contenuto generato dall'IA potrebbe non essere corretto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9747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8182" y="3544125"/>
            <a:ext cx="7194550" cy="1298575"/>
          </a:xfrm>
          <a:custGeom>
            <a:avLst/>
            <a:gdLst/>
            <a:ahLst/>
            <a:cxnLst/>
            <a:rect l="l" t="t" r="r" b="b"/>
            <a:pathLst>
              <a:path w="7194550" h="1298575">
                <a:moveTo>
                  <a:pt x="9876" y="17716"/>
                </a:moveTo>
                <a:lnTo>
                  <a:pt x="62764" y="5516"/>
                </a:lnTo>
                <a:lnTo>
                  <a:pt x="115409" y="491"/>
                </a:lnTo>
                <a:lnTo>
                  <a:pt x="167556" y="1063"/>
                </a:lnTo>
                <a:lnTo>
                  <a:pt x="218950" y="5653"/>
                </a:lnTo>
                <a:lnTo>
                  <a:pt x="269335" y="12684"/>
                </a:lnTo>
                <a:lnTo>
                  <a:pt x="318457" y="20576"/>
                </a:lnTo>
                <a:lnTo>
                  <a:pt x="366058" y="27751"/>
                </a:lnTo>
                <a:lnTo>
                  <a:pt x="411885" y="32631"/>
                </a:lnTo>
                <a:lnTo>
                  <a:pt x="455682" y="33637"/>
                </a:lnTo>
                <a:lnTo>
                  <a:pt x="497193" y="29192"/>
                </a:lnTo>
                <a:lnTo>
                  <a:pt x="536164" y="17716"/>
                </a:lnTo>
                <a:lnTo>
                  <a:pt x="573135" y="6637"/>
                </a:lnTo>
                <a:lnTo>
                  <a:pt x="614700" y="1083"/>
                </a:lnTo>
                <a:lnTo>
                  <a:pt x="660183" y="0"/>
                </a:lnTo>
                <a:lnTo>
                  <a:pt x="708907" y="2335"/>
                </a:lnTo>
                <a:lnTo>
                  <a:pt x="760196" y="7036"/>
                </a:lnTo>
                <a:lnTo>
                  <a:pt x="813373" y="13049"/>
                </a:lnTo>
                <a:lnTo>
                  <a:pt x="867762" y="19321"/>
                </a:lnTo>
                <a:lnTo>
                  <a:pt x="922686" y="24800"/>
                </a:lnTo>
                <a:lnTo>
                  <a:pt x="977469" y="28432"/>
                </a:lnTo>
                <a:lnTo>
                  <a:pt x="1031434" y="29164"/>
                </a:lnTo>
                <a:lnTo>
                  <a:pt x="1083906" y="25943"/>
                </a:lnTo>
                <a:lnTo>
                  <a:pt x="1134207" y="17716"/>
                </a:lnTo>
                <a:lnTo>
                  <a:pt x="1185369" y="8582"/>
                </a:lnTo>
                <a:lnTo>
                  <a:pt x="1232676" y="4556"/>
                </a:lnTo>
                <a:lnTo>
                  <a:pt x="1277193" y="4546"/>
                </a:lnTo>
                <a:lnTo>
                  <a:pt x="1319982" y="7457"/>
                </a:lnTo>
                <a:lnTo>
                  <a:pt x="1362107" y="12194"/>
                </a:lnTo>
                <a:lnTo>
                  <a:pt x="1404633" y="17664"/>
                </a:lnTo>
                <a:lnTo>
                  <a:pt x="1448623" y="22773"/>
                </a:lnTo>
                <a:lnTo>
                  <a:pt x="1495140" y="26427"/>
                </a:lnTo>
                <a:lnTo>
                  <a:pt x="1545249" y="27532"/>
                </a:lnTo>
                <a:lnTo>
                  <a:pt x="1600012" y="24992"/>
                </a:lnTo>
                <a:lnTo>
                  <a:pt x="1660495" y="17716"/>
                </a:lnTo>
                <a:lnTo>
                  <a:pt x="1713655" y="10751"/>
                </a:lnTo>
                <a:lnTo>
                  <a:pt x="1765528" y="6511"/>
                </a:lnTo>
                <a:lnTo>
                  <a:pt x="1816390" y="4569"/>
                </a:lnTo>
                <a:lnTo>
                  <a:pt x="1866518" y="4499"/>
                </a:lnTo>
                <a:lnTo>
                  <a:pt x="1916188" y="5875"/>
                </a:lnTo>
                <a:lnTo>
                  <a:pt x="1965677" y="8269"/>
                </a:lnTo>
                <a:lnTo>
                  <a:pt x="2015263" y="11255"/>
                </a:lnTo>
                <a:lnTo>
                  <a:pt x="2065221" y="14407"/>
                </a:lnTo>
                <a:lnTo>
                  <a:pt x="2115829" y="17298"/>
                </a:lnTo>
                <a:lnTo>
                  <a:pt x="2167363" y="19500"/>
                </a:lnTo>
                <a:lnTo>
                  <a:pt x="2220101" y="20589"/>
                </a:lnTo>
                <a:lnTo>
                  <a:pt x="2274319" y="20136"/>
                </a:lnTo>
                <a:lnTo>
                  <a:pt x="2330293" y="17716"/>
                </a:lnTo>
                <a:lnTo>
                  <a:pt x="2385524" y="15290"/>
                </a:lnTo>
                <a:lnTo>
                  <a:pt x="2437711" y="14820"/>
                </a:lnTo>
                <a:lnTo>
                  <a:pt x="2487516" y="15885"/>
                </a:lnTo>
                <a:lnTo>
                  <a:pt x="2535602" y="18059"/>
                </a:lnTo>
                <a:lnTo>
                  <a:pt x="2582629" y="20921"/>
                </a:lnTo>
                <a:lnTo>
                  <a:pt x="2629260" y="24045"/>
                </a:lnTo>
                <a:lnTo>
                  <a:pt x="2676158" y="27010"/>
                </a:lnTo>
                <a:lnTo>
                  <a:pt x="2723985" y="29391"/>
                </a:lnTo>
                <a:lnTo>
                  <a:pt x="2773402" y="30764"/>
                </a:lnTo>
                <a:lnTo>
                  <a:pt x="2825071" y="30707"/>
                </a:lnTo>
                <a:lnTo>
                  <a:pt x="2879656" y="28795"/>
                </a:lnTo>
                <a:lnTo>
                  <a:pt x="2937817" y="24606"/>
                </a:lnTo>
                <a:lnTo>
                  <a:pt x="3000218" y="17716"/>
                </a:lnTo>
                <a:lnTo>
                  <a:pt x="3074543" y="9082"/>
                </a:lnTo>
                <a:lnTo>
                  <a:pt x="3131588" y="4451"/>
                </a:lnTo>
                <a:lnTo>
                  <a:pt x="3174826" y="3042"/>
                </a:lnTo>
                <a:lnTo>
                  <a:pt x="3207734" y="4073"/>
                </a:lnTo>
                <a:lnTo>
                  <a:pt x="3233787" y="6762"/>
                </a:lnTo>
                <a:lnTo>
                  <a:pt x="3256460" y="10328"/>
                </a:lnTo>
                <a:lnTo>
                  <a:pt x="3279229" y="13988"/>
                </a:lnTo>
                <a:lnTo>
                  <a:pt x="3305570" y="16960"/>
                </a:lnTo>
                <a:lnTo>
                  <a:pt x="3338958" y="18464"/>
                </a:lnTo>
                <a:lnTo>
                  <a:pt x="3382869" y="17716"/>
                </a:lnTo>
                <a:lnTo>
                  <a:pt x="3443202" y="16304"/>
                </a:lnTo>
                <a:lnTo>
                  <a:pt x="3498703" y="16877"/>
                </a:lnTo>
                <a:lnTo>
                  <a:pt x="3550003" y="18642"/>
                </a:lnTo>
                <a:lnTo>
                  <a:pt x="3597737" y="20812"/>
                </a:lnTo>
                <a:lnTo>
                  <a:pt x="3642535" y="22594"/>
                </a:lnTo>
                <a:lnTo>
                  <a:pt x="3685031" y="23199"/>
                </a:lnTo>
                <a:lnTo>
                  <a:pt x="3725858" y="21836"/>
                </a:lnTo>
                <a:lnTo>
                  <a:pt x="3765647" y="17716"/>
                </a:lnTo>
                <a:lnTo>
                  <a:pt x="3797510" y="15397"/>
                </a:lnTo>
                <a:lnTo>
                  <a:pt x="3835051" y="16170"/>
                </a:lnTo>
                <a:lnTo>
                  <a:pt x="3877443" y="19159"/>
                </a:lnTo>
                <a:lnTo>
                  <a:pt x="3923858" y="23487"/>
                </a:lnTo>
                <a:lnTo>
                  <a:pt x="3973470" y="28279"/>
                </a:lnTo>
                <a:lnTo>
                  <a:pt x="4025450" y="32658"/>
                </a:lnTo>
                <a:lnTo>
                  <a:pt x="4078973" y="35750"/>
                </a:lnTo>
                <a:lnTo>
                  <a:pt x="4133210" y="36677"/>
                </a:lnTo>
                <a:lnTo>
                  <a:pt x="4187334" y="34565"/>
                </a:lnTo>
                <a:lnTo>
                  <a:pt x="4240518" y="28536"/>
                </a:lnTo>
                <a:lnTo>
                  <a:pt x="4291935" y="17716"/>
                </a:lnTo>
                <a:lnTo>
                  <a:pt x="4341917" y="7448"/>
                </a:lnTo>
                <a:lnTo>
                  <a:pt x="4391317" y="2799"/>
                </a:lnTo>
                <a:lnTo>
                  <a:pt x="4440186" y="2581"/>
                </a:lnTo>
                <a:lnTo>
                  <a:pt x="4488576" y="5605"/>
                </a:lnTo>
                <a:lnTo>
                  <a:pt x="4536541" y="10683"/>
                </a:lnTo>
                <a:lnTo>
                  <a:pt x="4584134" y="16625"/>
                </a:lnTo>
                <a:lnTo>
                  <a:pt x="4631406" y="22244"/>
                </a:lnTo>
                <a:lnTo>
                  <a:pt x="4678412" y="26352"/>
                </a:lnTo>
                <a:lnTo>
                  <a:pt x="4725202" y="27758"/>
                </a:lnTo>
                <a:lnTo>
                  <a:pt x="4771831" y="25276"/>
                </a:lnTo>
                <a:lnTo>
                  <a:pt x="4818350" y="17716"/>
                </a:lnTo>
                <a:lnTo>
                  <a:pt x="4854839" y="11646"/>
                </a:lnTo>
                <a:lnTo>
                  <a:pt x="4895783" y="8509"/>
                </a:lnTo>
                <a:lnTo>
                  <a:pt x="4940582" y="7828"/>
                </a:lnTo>
                <a:lnTo>
                  <a:pt x="4988632" y="9128"/>
                </a:lnTo>
                <a:lnTo>
                  <a:pt x="5039334" y="11930"/>
                </a:lnTo>
                <a:lnTo>
                  <a:pt x="5092087" y="15759"/>
                </a:lnTo>
                <a:lnTo>
                  <a:pt x="5146287" y="20137"/>
                </a:lnTo>
                <a:lnTo>
                  <a:pt x="5201336" y="24588"/>
                </a:lnTo>
                <a:lnTo>
                  <a:pt x="5256631" y="28634"/>
                </a:lnTo>
                <a:lnTo>
                  <a:pt x="5311571" y="31799"/>
                </a:lnTo>
                <a:lnTo>
                  <a:pt x="5365554" y="33606"/>
                </a:lnTo>
                <a:lnTo>
                  <a:pt x="5417981" y="33578"/>
                </a:lnTo>
                <a:lnTo>
                  <a:pt x="5468248" y="31238"/>
                </a:lnTo>
                <a:lnTo>
                  <a:pt x="5515756" y="26110"/>
                </a:lnTo>
                <a:lnTo>
                  <a:pt x="5559903" y="17716"/>
                </a:lnTo>
                <a:lnTo>
                  <a:pt x="5613044" y="7855"/>
                </a:lnTo>
                <a:lnTo>
                  <a:pt x="5666600" y="3076"/>
                </a:lnTo>
                <a:lnTo>
                  <a:pt x="5720266" y="2393"/>
                </a:lnTo>
                <a:lnTo>
                  <a:pt x="5773738" y="4818"/>
                </a:lnTo>
                <a:lnTo>
                  <a:pt x="5826710" y="9366"/>
                </a:lnTo>
                <a:lnTo>
                  <a:pt x="5878879" y="15049"/>
                </a:lnTo>
                <a:lnTo>
                  <a:pt x="5929939" y="20880"/>
                </a:lnTo>
                <a:lnTo>
                  <a:pt x="5979586" y="25872"/>
                </a:lnTo>
                <a:lnTo>
                  <a:pt x="6027515" y="29039"/>
                </a:lnTo>
                <a:lnTo>
                  <a:pt x="6073421" y="29393"/>
                </a:lnTo>
                <a:lnTo>
                  <a:pt x="6116999" y="25948"/>
                </a:lnTo>
                <a:lnTo>
                  <a:pt x="6157946" y="17716"/>
                </a:lnTo>
                <a:lnTo>
                  <a:pt x="6182808" y="12582"/>
                </a:lnTo>
                <a:lnTo>
                  <a:pt x="6212014" y="9499"/>
                </a:lnTo>
                <a:lnTo>
                  <a:pt x="6245260" y="8225"/>
                </a:lnTo>
                <a:lnTo>
                  <a:pt x="6282241" y="8518"/>
                </a:lnTo>
                <a:lnTo>
                  <a:pt x="6322651" y="10133"/>
                </a:lnTo>
                <a:lnTo>
                  <a:pt x="6366185" y="12829"/>
                </a:lnTo>
                <a:lnTo>
                  <a:pt x="6412538" y="16361"/>
                </a:lnTo>
                <a:lnTo>
                  <a:pt x="6461406" y="20489"/>
                </a:lnTo>
                <a:lnTo>
                  <a:pt x="6512482" y="24967"/>
                </a:lnTo>
                <a:lnTo>
                  <a:pt x="6565463" y="29555"/>
                </a:lnTo>
                <a:lnTo>
                  <a:pt x="6620042" y="34008"/>
                </a:lnTo>
                <a:lnTo>
                  <a:pt x="6675915" y="38083"/>
                </a:lnTo>
                <a:lnTo>
                  <a:pt x="6732776" y="41539"/>
                </a:lnTo>
                <a:lnTo>
                  <a:pt x="6790321" y="44132"/>
                </a:lnTo>
                <a:lnTo>
                  <a:pt x="6848244" y="45619"/>
                </a:lnTo>
                <a:lnTo>
                  <a:pt x="6906241" y="45757"/>
                </a:lnTo>
                <a:lnTo>
                  <a:pt x="6964006" y="44304"/>
                </a:lnTo>
                <a:lnTo>
                  <a:pt x="7021234" y="41016"/>
                </a:lnTo>
                <a:lnTo>
                  <a:pt x="7077620" y="35651"/>
                </a:lnTo>
                <a:lnTo>
                  <a:pt x="7132859" y="27965"/>
                </a:lnTo>
                <a:lnTo>
                  <a:pt x="7186646" y="17716"/>
                </a:lnTo>
                <a:lnTo>
                  <a:pt x="7192131" y="55212"/>
                </a:lnTo>
                <a:lnTo>
                  <a:pt x="7194093" y="95152"/>
                </a:lnTo>
                <a:lnTo>
                  <a:pt x="7193510" y="138448"/>
                </a:lnTo>
                <a:lnTo>
                  <a:pt x="7191361" y="186007"/>
                </a:lnTo>
                <a:lnTo>
                  <a:pt x="7188621" y="238739"/>
                </a:lnTo>
                <a:lnTo>
                  <a:pt x="7186271" y="297555"/>
                </a:lnTo>
                <a:lnTo>
                  <a:pt x="7185286" y="363362"/>
                </a:lnTo>
                <a:lnTo>
                  <a:pt x="7186646" y="437070"/>
                </a:lnTo>
                <a:lnTo>
                  <a:pt x="7188396" y="508887"/>
                </a:lnTo>
                <a:lnTo>
                  <a:pt x="7188432" y="569763"/>
                </a:lnTo>
                <a:lnTo>
                  <a:pt x="7187360" y="621725"/>
                </a:lnTo>
                <a:lnTo>
                  <a:pt x="7185788" y="666797"/>
                </a:lnTo>
                <a:lnTo>
                  <a:pt x="7184324" y="707006"/>
                </a:lnTo>
                <a:lnTo>
                  <a:pt x="7183574" y="744376"/>
                </a:lnTo>
                <a:lnTo>
                  <a:pt x="7184145" y="780934"/>
                </a:lnTo>
                <a:lnTo>
                  <a:pt x="7186646" y="818705"/>
                </a:lnTo>
                <a:lnTo>
                  <a:pt x="7187837" y="857748"/>
                </a:lnTo>
                <a:lnTo>
                  <a:pt x="7185746" y="904177"/>
                </a:lnTo>
                <a:lnTo>
                  <a:pt x="7181650" y="956086"/>
                </a:lnTo>
                <a:lnTo>
                  <a:pt x="7176831" y="1011567"/>
                </a:lnTo>
                <a:lnTo>
                  <a:pt x="7172566" y="1068711"/>
                </a:lnTo>
                <a:lnTo>
                  <a:pt x="7170136" y="1125612"/>
                </a:lnTo>
                <a:lnTo>
                  <a:pt x="7170819" y="1180362"/>
                </a:lnTo>
                <a:lnTo>
                  <a:pt x="7175896" y="1231053"/>
                </a:lnTo>
                <a:lnTo>
                  <a:pt x="7186646" y="1275778"/>
                </a:lnTo>
                <a:lnTo>
                  <a:pt x="7147992" y="1278721"/>
                </a:lnTo>
                <a:lnTo>
                  <a:pt x="7102423" y="1278653"/>
                </a:lnTo>
                <a:lnTo>
                  <a:pt x="7052082" y="1276660"/>
                </a:lnTo>
                <a:lnTo>
                  <a:pt x="6999114" y="1273825"/>
                </a:lnTo>
                <a:lnTo>
                  <a:pt x="6945664" y="1271235"/>
                </a:lnTo>
                <a:lnTo>
                  <a:pt x="6893877" y="1269974"/>
                </a:lnTo>
                <a:lnTo>
                  <a:pt x="6845897" y="1271126"/>
                </a:lnTo>
                <a:lnTo>
                  <a:pt x="6803868" y="1275778"/>
                </a:lnTo>
                <a:lnTo>
                  <a:pt x="6778895" y="1278258"/>
                </a:lnTo>
                <a:lnTo>
                  <a:pt x="6705130" y="1277717"/>
                </a:lnTo>
                <a:lnTo>
                  <a:pt x="6658560" y="1275435"/>
                </a:lnTo>
                <a:lnTo>
                  <a:pt x="6607013" y="1272307"/>
                </a:lnTo>
                <a:lnTo>
                  <a:pt x="6551601" y="1268701"/>
                </a:lnTo>
                <a:lnTo>
                  <a:pt x="6493435" y="1264987"/>
                </a:lnTo>
                <a:lnTo>
                  <a:pt x="6433626" y="1261535"/>
                </a:lnTo>
                <a:lnTo>
                  <a:pt x="6373286" y="1258715"/>
                </a:lnTo>
                <a:lnTo>
                  <a:pt x="6313525" y="1256897"/>
                </a:lnTo>
                <a:lnTo>
                  <a:pt x="6255456" y="1256451"/>
                </a:lnTo>
                <a:lnTo>
                  <a:pt x="6200189" y="1257746"/>
                </a:lnTo>
                <a:lnTo>
                  <a:pt x="6148836" y="1261152"/>
                </a:lnTo>
                <a:lnTo>
                  <a:pt x="6102507" y="1267040"/>
                </a:lnTo>
                <a:lnTo>
                  <a:pt x="6062315" y="1275778"/>
                </a:lnTo>
                <a:lnTo>
                  <a:pt x="6014313" y="1286483"/>
                </a:lnTo>
                <a:lnTo>
                  <a:pt x="5962875" y="1293329"/>
                </a:lnTo>
                <a:lnTo>
                  <a:pt x="5908932" y="1296888"/>
                </a:lnTo>
                <a:lnTo>
                  <a:pt x="5853414" y="1297735"/>
                </a:lnTo>
                <a:lnTo>
                  <a:pt x="5797250" y="1296444"/>
                </a:lnTo>
                <a:lnTo>
                  <a:pt x="5741370" y="1293590"/>
                </a:lnTo>
                <a:lnTo>
                  <a:pt x="5686705" y="1289746"/>
                </a:lnTo>
                <a:lnTo>
                  <a:pt x="5634184" y="1285486"/>
                </a:lnTo>
                <a:lnTo>
                  <a:pt x="5584737" y="1281386"/>
                </a:lnTo>
                <a:lnTo>
                  <a:pt x="5539295" y="1278018"/>
                </a:lnTo>
                <a:lnTo>
                  <a:pt x="5498788" y="1275957"/>
                </a:lnTo>
                <a:lnTo>
                  <a:pt x="5464145" y="1275778"/>
                </a:lnTo>
                <a:lnTo>
                  <a:pt x="5416902" y="1275887"/>
                </a:lnTo>
                <a:lnTo>
                  <a:pt x="5369333" y="1274010"/>
                </a:lnTo>
                <a:lnTo>
                  <a:pt x="5321518" y="1271123"/>
                </a:lnTo>
                <a:lnTo>
                  <a:pt x="5273534" y="1268206"/>
                </a:lnTo>
                <a:lnTo>
                  <a:pt x="5225460" y="1266234"/>
                </a:lnTo>
                <a:lnTo>
                  <a:pt x="5177377" y="1266188"/>
                </a:lnTo>
                <a:lnTo>
                  <a:pt x="5129362" y="1269043"/>
                </a:lnTo>
                <a:lnTo>
                  <a:pt x="5081494" y="1275778"/>
                </a:lnTo>
                <a:lnTo>
                  <a:pt x="5050028" y="1279930"/>
                </a:lnTo>
                <a:lnTo>
                  <a:pt x="5014593" y="1281676"/>
                </a:lnTo>
                <a:lnTo>
                  <a:pt x="4975359" y="1281485"/>
                </a:lnTo>
                <a:lnTo>
                  <a:pt x="4932497" y="1279824"/>
                </a:lnTo>
                <a:lnTo>
                  <a:pt x="4886178" y="1277158"/>
                </a:lnTo>
                <a:lnTo>
                  <a:pt x="4836570" y="1273957"/>
                </a:lnTo>
                <a:lnTo>
                  <a:pt x="4783845" y="1270687"/>
                </a:lnTo>
                <a:lnTo>
                  <a:pt x="4728174" y="1267815"/>
                </a:lnTo>
                <a:lnTo>
                  <a:pt x="4669725" y="1265808"/>
                </a:lnTo>
                <a:lnTo>
                  <a:pt x="4608670" y="1265134"/>
                </a:lnTo>
                <a:lnTo>
                  <a:pt x="4545179" y="1266259"/>
                </a:lnTo>
                <a:lnTo>
                  <a:pt x="4479421" y="1269651"/>
                </a:lnTo>
                <a:lnTo>
                  <a:pt x="4411569" y="1275778"/>
                </a:lnTo>
                <a:lnTo>
                  <a:pt x="4345044" y="1281798"/>
                </a:lnTo>
                <a:lnTo>
                  <a:pt x="4282778" y="1284957"/>
                </a:lnTo>
                <a:lnTo>
                  <a:pt x="4224292" y="1285762"/>
                </a:lnTo>
                <a:lnTo>
                  <a:pt x="4169105" y="1284718"/>
                </a:lnTo>
                <a:lnTo>
                  <a:pt x="4116739" y="1282333"/>
                </a:lnTo>
                <a:lnTo>
                  <a:pt x="4066713" y="1279114"/>
                </a:lnTo>
                <a:lnTo>
                  <a:pt x="4018547" y="1275567"/>
                </a:lnTo>
                <a:lnTo>
                  <a:pt x="3971763" y="1272199"/>
                </a:lnTo>
                <a:lnTo>
                  <a:pt x="3925881" y="1269516"/>
                </a:lnTo>
                <a:lnTo>
                  <a:pt x="3880420" y="1268026"/>
                </a:lnTo>
                <a:lnTo>
                  <a:pt x="3834901" y="1268235"/>
                </a:lnTo>
                <a:lnTo>
                  <a:pt x="3788844" y="1270650"/>
                </a:lnTo>
                <a:lnTo>
                  <a:pt x="3741771" y="1275778"/>
                </a:lnTo>
                <a:lnTo>
                  <a:pt x="3684707" y="1281871"/>
                </a:lnTo>
                <a:lnTo>
                  <a:pt x="3636161" y="1283666"/>
                </a:lnTo>
                <a:lnTo>
                  <a:pt x="3593905" y="1282267"/>
                </a:lnTo>
                <a:lnTo>
                  <a:pt x="3555715" y="1278777"/>
                </a:lnTo>
                <a:lnTo>
                  <a:pt x="3519362" y="1274302"/>
                </a:lnTo>
                <a:lnTo>
                  <a:pt x="3482621" y="1269944"/>
                </a:lnTo>
                <a:lnTo>
                  <a:pt x="3443264" y="1266809"/>
                </a:lnTo>
                <a:lnTo>
                  <a:pt x="3399066" y="1266000"/>
                </a:lnTo>
                <a:lnTo>
                  <a:pt x="3347799" y="1268622"/>
                </a:lnTo>
                <a:lnTo>
                  <a:pt x="3287238" y="1275778"/>
                </a:lnTo>
                <a:lnTo>
                  <a:pt x="3243862" y="1280891"/>
                </a:lnTo>
                <a:lnTo>
                  <a:pt x="3201398" y="1283497"/>
                </a:lnTo>
                <a:lnTo>
                  <a:pt x="3159434" y="1284008"/>
                </a:lnTo>
                <a:lnTo>
                  <a:pt x="3117561" y="1282831"/>
                </a:lnTo>
                <a:lnTo>
                  <a:pt x="3075369" y="1280378"/>
                </a:lnTo>
                <a:lnTo>
                  <a:pt x="3032447" y="1277058"/>
                </a:lnTo>
                <a:lnTo>
                  <a:pt x="2988386" y="1273281"/>
                </a:lnTo>
                <a:lnTo>
                  <a:pt x="2942776" y="1269456"/>
                </a:lnTo>
                <a:lnTo>
                  <a:pt x="2895207" y="1265994"/>
                </a:lnTo>
                <a:lnTo>
                  <a:pt x="2845268" y="1263304"/>
                </a:lnTo>
                <a:lnTo>
                  <a:pt x="2792550" y="1261796"/>
                </a:lnTo>
                <a:lnTo>
                  <a:pt x="2736643" y="1261879"/>
                </a:lnTo>
                <a:lnTo>
                  <a:pt x="2677136" y="1263964"/>
                </a:lnTo>
                <a:lnTo>
                  <a:pt x="2613620" y="1268461"/>
                </a:lnTo>
                <a:lnTo>
                  <a:pt x="2545685" y="1275778"/>
                </a:lnTo>
                <a:lnTo>
                  <a:pt x="2475722" y="1283135"/>
                </a:lnTo>
                <a:lnTo>
                  <a:pt x="2415512" y="1286708"/>
                </a:lnTo>
                <a:lnTo>
                  <a:pt x="2363662" y="1287160"/>
                </a:lnTo>
                <a:lnTo>
                  <a:pt x="2318784" y="1285153"/>
                </a:lnTo>
                <a:lnTo>
                  <a:pt x="2279487" y="1281351"/>
                </a:lnTo>
                <a:lnTo>
                  <a:pt x="2244379" y="1276418"/>
                </a:lnTo>
                <a:lnTo>
                  <a:pt x="2212072" y="1271016"/>
                </a:lnTo>
                <a:lnTo>
                  <a:pt x="2181173" y="1265808"/>
                </a:lnTo>
                <a:lnTo>
                  <a:pt x="2150294" y="1261457"/>
                </a:lnTo>
                <a:lnTo>
                  <a:pt x="2118043" y="1258627"/>
                </a:lnTo>
                <a:lnTo>
                  <a:pt x="2083030" y="1257982"/>
                </a:lnTo>
                <a:lnTo>
                  <a:pt x="2043864" y="1260183"/>
                </a:lnTo>
                <a:lnTo>
                  <a:pt x="1999156" y="1265894"/>
                </a:lnTo>
                <a:lnTo>
                  <a:pt x="1947515" y="1275778"/>
                </a:lnTo>
                <a:lnTo>
                  <a:pt x="1885572" y="1287492"/>
                </a:lnTo>
                <a:lnTo>
                  <a:pt x="1828762" y="1294722"/>
                </a:lnTo>
                <a:lnTo>
                  <a:pt x="1776204" y="1298174"/>
                </a:lnTo>
                <a:lnTo>
                  <a:pt x="1727019" y="1298553"/>
                </a:lnTo>
                <a:lnTo>
                  <a:pt x="1680329" y="1296568"/>
                </a:lnTo>
                <a:lnTo>
                  <a:pt x="1635253" y="1292923"/>
                </a:lnTo>
                <a:lnTo>
                  <a:pt x="1590914" y="1288326"/>
                </a:lnTo>
                <a:lnTo>
                  <a:pt x="1546430" y="1283483"/>
                </a:lnTo>
                <a:lnTo>
                  <a:pt x="1500923" y="1279100"/>
                </a:lnTo>
                <a:lnTo>
                  <a:pt x="1453514" y="1275884"/>
                </a:lnTo>
                <a:lnTo>
                  <a:pt x="1403323" y="1274541"/>
                </a:lnTo>
                <a:lnTo>
                  <a:pt x="1349472" y="1275778"/>
                </a:lnTo>
                <a:lnTo>
                  <a:pt x="1279539" y="1277693"/>
                </a:lnTo>
                <a:lnTo>
                  <a:pt x="1217931" y="1276817"/>
                </a:lnTo>
                <a:lnTo>
                  <a:pt x="1163163" y="1274141"/>
                </a:lnTo>
                <a:lnTo>
                  <a:pt x="1113747" y="1270656"/>
                </a:lnTo>
                <a:lnTo>
                  <a:pt x="1068198" y="1267353"/>
                </a:lnTo>
                <a:lnTo>
                  <a:pt x="1025029" y="1265223"/>
                </a:lnTo>
                <a:lnTo>
                  <a:pt x="982754" y="1265256"/>
                </a:lnTo>
                <a:lnTo>
                  <a:pt x="939886" y="1268444"/>
                </a:lnTo>
                <a:lnTo>
                  <a:pt x="894939" y="1275778"/>
                </a:lnTo>
                <a:lnTo>
                  <a:pt x="868531" y="1279580"/>
                </a:lnTo>
                <a:lnTo>
                  <a:pt x="836160" y="1281473"/>
                </a:lnTo>
                <a:lnTo>
                  <a:pt x="798440" y="1281731"/>
                </a:lnTo>
                <a:lnTo>
                  <a:pt x="755988" y="1280629"/>
                </a:lnTo>
                <a:lnTo>
                  <a:pt x="709421" y="1278440"/>
                </a:lnTo>
                <a:lnTo>
                  <a:pt x="659354" y="1275439"/>
                </a:lnTo>
                <a:lnTo>
                  <a:pt x="606403" y="1271900"/>
                </a:lnTo>
                <a:lnTo>
                  <a:pt x="551186" y="1268095"/>
                </a:lnTo>
                <a:lnTo>
                  <a:pt x="494317" y="1264300"/>
                </a:lnTo>
                <a:lnTo>
                  <a:pt x="436414" y="1260789"/>
                </a:lnTo>
                <a:lnTo>
                  <a:pt x="378092" y="1257835"/>
                </a:lnTo>
                <a:lnTo>
                  <a:pt x="319967" y="1255712"/>
                </a:lnTo>
                <a:lnTo>
                  <a:pt x="262657" y="1254695"/>
                </a:lnTo>
                <a:lnTo>
                  <a:pt x="206776" y="1255057"/>
                </a:lnTo>
                <a:lnTo>
                  <a:pt x="152941" y="1257072"/>
                </a:lnTo>
                <a:lnTo>
                  <a:pt x="101769" y="1261015"/>
                </a:lnTo>
                <a:lnTo>
                  <a:pt x="53875" y="1267159"/>
                </a:lnTo>
                <a:lnTo>
                  <a:pt x="9876" y="1275778"/>
                </a:lnTo>
                <a:lnTo>
                  <a:pt x="2286" y="1227238"/>
                </a:lnTo>
                <a:lnTo>
                  <a:pt x="0" y="1176303"/>
                </a:lnTo>
                <a:lnTo>
                  <a:pt x="1448" y="1123842"/>
                </a:lnTo>
                <a:lnTo>
                  <a:pt x="5066" y="1070721"/>
                </a:lnTo>
                <a:lnTo>
                  <a:pt x="9284" y="1017808"/>
                </a:lnTo>
                <a:lnTo>
                  <a:pt x="12537" y="965971"/>
                </a:lnTo>
                <a:lnTo>
                  <a:pt x="13256" y="916079"/>
                </a:lnTo>
                <a:lnTo>
                  <a:pt x="9876" y="868997"/>
                </a:lnTo>
                <a:lnTo>
                  <a:pt x="5641" y="823345"/>
                </a:lnTo>
                <a:lnTo>
                  <a:pt x="4286" y="777148"/>
                </a:lnTo>
                <a:lnTo>
                  <a:pt x="4976" y="730386"/>
                </a:lnTo>
                <a:lnTo>
                  <a:pt x="6875" y="683037"/>
                </a:lnTo>
                <a:lnTo>
                  <a:pt x="9150" y="635081"/>
                </a:lnTo>
                <a:lnTo>
                  <a:pt x="10965" y="586497"/>
                </a:lnTo>
                <a:lnTo>
                  <a:pt x="11485" y="537265"/>
                </a:lnTo>
                <a:lnTo>
                  <a:pt x="9876" y="487362"/>
                </a:lnTo>
                <a:lnTo>
                  <a:pt x="9135" y="444266"/>
                </a:lnTo>
                <a:lnTo>
                  <a:pt x="11022" y="396359"/>
                </a:lnTo>
                <a:lnTo>
                  <a:pt x="14612" y="345121"/>
                </a:lnTo>
                <a:lnTo>
                  <a:pt x="18983" y="292036"/>
                </a:lnTo>
                <a:lnTo>
                  <a:pt x="23211" y="238585"/>
                </a:lnTo>
                <a:lnTo>
                  <a:pt x="26372" y="186250"/>
                </a:lnTo>
                <a:lnTo>
                  <a:pt x="27542" y="136514"/>
                </a:lnTo>
                <a:lnTo>
                  <a:pt x="25798" y="90858"/>
                </a:lnTo>
                <a:lnTo>
                  <a:pt x="20218" y="50765"/>
                </a:lnTo>
                <a:lnTo>
                  <a:pt x="9876" y="177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34178" y="3486378"/>
            <a:ext cx="476567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001F5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Porta</a:t>
            </a:r>
            <a:r>
              <a:rPr sz="3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unica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accesso</a:t>
            </a:r>
            <a:endParaRPr sz="3200">
              <a:latin typeface="Arial"/>
              <a:cs typeface="Arial"/>
            </a:endParaRPr>
          </a:p>
          <a:p>
            <a:pPr marL="455295" lvl="1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55295" algn="l"/>
              </a:tabLst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Governo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dell’accesso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4081" y="5594589"/>
            <a:ext cx="6129655" cy="765810"/>
          </a:xfrm>
          <a:custGeom>
            <a:avLst/>
            <a:gdLst/>
            <a:ahLst/>
            <a:cxnLst/>
            <a:rect l="l" t="t" r="r" b="b"/>
            <a:pathLst>
              <a:path w="6129655" h="765810">
                <a:moveTo>
                  <a:pt x="15117" y="22239"/>
                </a:moveTo>
                <a:lnTo>
                  <a:pt x="54821" y="17100"/>
                </a:lnTo>
                <a:lnTo>
                  <a:pt x="100980" y="17358"/>
                </a:lnTo>
                <a:lnTo>
                  <a:pt x="151732" y="21251"/>
                </a:lnTo>
                <a:lnTo>
                  <a:pt x="205215" y="27015"/>
                </a:lnTo>
                <a:lnTo>
                  <a:pt x="259567" y="32890"/>
                </a:lnTo>
                <a:lnTo>
                  <a:pt x="312928" y="37112"/>
                </a:lnTo>
                <a:lnTo>
                  <a:pt x="363435" y="37919"/>
                </a:lnTo>
                <a:lnTo>
                  <a:pt x="409226" y="33548"/>
                </a:lnTo>
                <a:lnTo>
                  <a:pt x="448441" y="22239"/>
                </a:lnTo>
                <a:lnTo>
                  <a:pt x="479962" y="12646"/>
                </a:lnTo>
                <a:lnTo>
                  <a:pt x="520433" y="6619"/>
                </a:lnTo>
                <a:lnTo>
                  <a:pt x="568254" y="3611"/>
                </a:lnTo>
                <a:lnTo>
                  <a:pt x="621825" y="3076"/>
                </a:lnTo>
                <a:lnTo>
                  <a:pt x="679544" y="4466"/>
                </a:lnTo>
                <a:lnTo>
                  <a:pt x="739811" y="7237"/>
                </a:lnTo>
                <a:lnTo>
                  <a:pt x="801026" y="10841"/>
                </a:lnTo>
                <a:lnTo>
                  <a:pt x="861586" y="14732"/>
                </a:lnTo>
                <a:lnTo>
                  <a:pt x="919893" y="18363"/>
                </a:lnTo>
                <a:lnTo>
                  <a:pt x="974345" y="21189"/>
                </a:lnTo>
                <a:lnTo>
                  <a:pt x="1023341" y="22663"/>
                </a:lnTo>
                <a:lnTo>
                  <a:pt x="1065280" y="22239"/>
                </a:lnTo>
                <a:lnTo>
                  <a:pt x="1103667" y="21904"/>
                </a:lnTo>
                <a:lnTo>
                  <a:pt x="1143295" y="23614"/>
                </a:lnTo>
                <a:lnTo>
                  <a:pt x="1184502" y="26775"/>
                </a:lnTo>
                <a:lnTo>
                  <a:pt x="1227624" y="30790"/>
                </a:lnTo>
                <a:lnTo>
                  <a:pt x="1272999" y="35064"/>
                </a:lnTo>
                <a:lnTo>
                  <a:pt x="1320963" y="39003"/>
                </a:lnTo>
                <a:lnTo>
                  <a:pt x="1371854" y="42010"/>
                </a:lnTo>
                <a:lnTo>
                  <a:pt x="1426007" y="43490"/>
                </a:lnTo>
                <a:lnTo>
                  <a:pt x="1483761" y="42848"/>
                </a:lnTo>
                <a:lnTo>
                  <a:pt x="1545452" y="39489"/>
                </a:lnTo>
                <a:lnTo>
                  <a:pt x="1611417" y="32818"/>
                </a:lnTo>
                <a:lnTo>
                  <a:pt x="1681992" y="22239"/>
                </a:lnTo>
                <a:lnTo>
                  <a:pt x="1770690" y="8884"/>
                </a:lnTo>
                <a:lnTo>
                  <a:pt x="1843652" y="1905"/>
                </a:lnTo>
                <a:lnTo>
                  <a:pt x="1903278" y="0"/>
                </a:lnTo>
                <a:lnTo>
                  <a:pt x="1951970" y="1866"/>
                </a:lnTo>
                <a:lnTo>
                  <a:pt x="1992128" y="6204"/>
                </a:lnTo>
                <a:lnTo>
                  <a:pt x="2026153" y="11712"/>
                </a:lnTo>
                <a:lnTo>
                  <a:pt x="2056447" y="17088"/>
                </a:lnTo>
                <a:lnTo>
                  <a:pt x="2085410" y="21030"/>
                </a:lnTo>
                <a:lnTo>
                  <a:pt x="2115443" y="22239"/>
                </a:lnTo>
                <a:lnTo>
                  <a:pt x="2142186" y="22641"/>
                </a:lnTo>
                <a:lnTo>
                  <a:pt x="2175087" y="24496"/>
                </a:lnTo>
                <a:lnTo>
                  <a:pt x="2213644" y="27346"/>
                </a:lnTo>
                <a:lnTo>
                  <a:pt x="2257354" y="30734"/>
                </a:lnTo>
                <a:lnTo>
                  <a:pt x="2305714" y="34200"/>
                </a:lnTo>
                <a:lnTo>
                  <a:pt x="2358220" y="37288"/>
                </a:lnTo>
                <a:lnTo>
                  <a:pt x="2414369" y="39540"/>
                </a:lnTo>
                <a:lnTo>
                  <a:pt x="2473659" y="40498"/>
                </a:lnTo>
                <a:lnTo>
                  <a:pt x="2535585" y="39705"/>
                </a:lnTo>
                <a:lnTo>
                  <a:pt x="2599646" y="36703"/>
                </a:lnTo>
                <a:lnTo>
                  <a:pt x="2665337" y="31033"/>
                </a:lnTo>
                <a:lnTo>
                  <a:pt x="2732155" y="22239"/>
                </a:lnTo>
                <a:lnTo>
                  <a:pt x="2789501" y="15047"/>
                </a:lnTo>
                <a:lnTo>
                  <a:pt x="2846192" y="11175"/>
                </a:lnTo>
                <a:lnTo>
                  <a:pt x="2902050" y="10069"/>
                </a:lnTo>
                <a:lnTo>
                  <a:pt x="2956895" y="11175"/>
                </a:lnTo>
                <a:lnTo>
                  <a:pt x="3010547" y="13941"/>
                </a:lnTo>
                <a:lnTo>
                  <a:pt x="3062826" y="17813"/>
                </a:lnTo>
                <a:lnTo>
                  <a:pt x="3113552" y="22239"/>
                </a:lnTo>
                <a:lnTo>
                  <a:pt x="3162547" y="26664"/>
                </a:lnTo>
                <a:lnTo>
                  <a:pt x="3209630" y="30536"/>
                </a:lnTo>
                <a:lnTo>
                  <a:pt x="3254621" y="33302"/>
                </a:lnTo>
                <a:lnTo>
                  <a:pt x="3297342" y="34408"/>
                </a:lnTo>
                <a:lnTo>
                  <a:pt x="3337612" y="33302"/>
                </a:lnTo>
                <a:lnTo>
                  <a:pt x="3375252" y="29430"/>
                </a:lnTo>
                <a:lnTo>
                  <a:pt x="3410081" y="22239"/>
                </a:lnTo>
                <a:lnTo>
                  <a:pt x="3444577" y="14952"/>
                </a:lnTo>
                <a:lnTo>
                  <a:pt x="3481317" y="10869"/>
                </a:lnTo>
                <a:lnTo>
                  <a:pt x="3520276" y="9469"/>
                </a:lnTo>
                <a:lnTo>
                  <a:pt x="3561428" y="10231"/>
                </a:lnTo>
                <a:lnTo>
                  <a:pt x="3604747" y="12635"/>
                </a:lnTo>
                <a:lnTo>
                  <a:pt x="3650208" y="16160"/>
                </a:lnTo>
                <a:lnTo>
                  <a:pt x="3697784" y="20286"/>
                </a:lnTo>
                <a:lnTo>
                  <a:pt x="3747450" y="24491"/>
                </a:lnTo>
                <a:lnTo>
                  <a:pt x="3799179" y="28256"/>
                </a:lnTo>
                <a:lnTo>
                  <a:pt x="3852947" y="31058"/>
                </a:lnTo>
                <a:lnTo>
                  <a:pt x="3908726" y="32379"/>
                </a:lnTo>
                <a:lnTo>
                  <a:pt x="3966492" y="31696"/>
                </a:lnTo>
                <a:lnTo>
                  <a:pt x="4026219" y="28489"/>
                </a:lnTo>
                <a:lnTo>
                  <a:pt x="4087880" y="22239"/>
                </a:lnTo>
                <a:lnTo>
                  <a:pt x="4147858" y="15399"/>
                </a:lnTo>
                <a:lnTo>
                  <a:pt x="4203004" y="10655"/>
                </a:lnTo>
                <a:lnTo>
                  <a:pt x="4254082" y="7746"/>
                </a:lnTo>
                <a:lnTo>
                  <a:pt x="4301856" y="6410"/>
                </a:lnTo>
                <a:lnTo>
                  <a:pt x="4347090" y="6387"/>
                </a:lnTo>
                <a:lnTo>
                  <a:pt x="4390545" y="7416"/>
                </a:lnTo>
                <a:lnTo>
                  <a:pt x="4432987" y="9237"/>
                </a:lnTo>
                <a:lnTo>
                  <a:pt x="4475178" y="11588"/>
                </a:lnTo>
                <a:lnTo>
                  <a:pt x="4517881" y="14210"/>
                </a:lnTo>
                <a:lnTo>
                  <a:pt x="4561861" y="16840"/>
                </a:lnTo>
                <a:lnTo>
                  <a:pt x="4607879" y="19219"/>
                </a:lnTo>
                <a:lnTo>
                  <a:pt x="4656701" y="21086"/>
                </a:lnTo>
                <a:lnTo>
                  <a:pt x="4709089" y="22179"/>
                </a:lnTo>
                <a:lnTo>
                  <a:pt x="4765806" y="22239"/>
                </a:lnTo>
                <a:lnTo>
                  <a:pt x="4833323" y="21979"/>
                </a:lnTo>
                <a:lnTo>
                  <a:pt x="4897840" y="22406"/>
                </a:lnTo>
                <a:lnTo>
                  <a:pt x="4959376" y="23328"/>
                </a:lnTo>
                <a:lnTo>
                  <a:pt x="5017953" y="24553"/>
                </a:lnTo>
                <a:lnTo>
                  <a:pt x="5073591" y="25889"/>
                </a:lnTo>
                <a:lnTo>
                  <a:pt x="5126312" y="27144"/>
                </a:lnTo>
                <a:lnTo>
                  <a:pt x="5176135" y="28127"/>
                </a:lnTo>
                <a:lnTo>
                  <a:pt x="5223082" y="28645"/>
                </a:lnTo>
                <a:lnTo>
                  <a:pt x="5267173" y="28507"/>
                </a:lnTo>
                <a:lnTo>
                  <a:pt x="5308429" y="27521"/>
                </a:lnTo>
                <a:lnTo>
                  <a:pt x="5346870" y="25496"/>
                </a:lnTo>
                <a:lnTo>
                  <a:pt x="5382518" y="22239"/>
                </a:lnTo>
                <a:lnTo>
                  <a:pt x="5412729" y="20333"/>
                </a:lnTo>
                <a:lnTo>
                  <a:pt x="5488157" y="22775"/>
                </a:lnTo>
                <a:lnTo>
                  <a:pt x="5532260" y="26217"/>
                </a:lnTo>
                <a:lnTo>
                  <a:pt x="5579881" y="30536"/>
                </a:lnTo>
                <a:lnTo>
                  <a:pt x="5630463" y="35278"/>
                </a:lnTo>
                <a:lnTo>
                  <a:pt x="5683449" y="39990"/>
                </a:lnTo>
                <a:lnTo>
                  <a:pt x="5738284" y="44219"/>
                </a:lnTo>
                <a:lnTo>
                  <a:pt x="5794410" y="47513"/>
                </a:lnTo>
                <a:lnTo>
                  <a:pt x="5851271" y="49417"/>
                </a:lnTo>
                <a:lnTo>
                  <a:pt x="5908310" y="49478"/>
                </a:lnTo>
                <a:lnTo>
                  <a:pt x="5964971" y="47244"/>
                </a:lnTo>
                <a:lnTo>
                  <a:pt x="6020697" y="42262"/>
                </a:lnTo>
                <a:lnTo>
                  <a:pt x="6074932" y="34078"/>
                </a:lnTo>
                <a:lnTo>
                  <a:pt x="6127119" y="22239"/>
                </a:lnTo>
                <a:lnTo>
                  <a:pt x="6129225" y="68252"/>
                </a:lnTo>
                <a:lnTo>
                  <a:pt x="6129396" y="114454"/>
                </a:lnTo>
                <a:lnTo>
                  <a:pt x="6128372" y="162045"/>
                </a:lnTo>
                <a:lnTo>
                  <a:pt x="6126893" y="212223"/>
                </a:lnTo>
                <a:lnTo>
                  <a:pt x="6125698" y="266190"/>
                </a:lnTo>
                <a:lnTo>
                  <a:pt x="6125526" y="325144"/>
                </a:lnTo>
                <a:lnTo>
                  <a:pt x="6127119" y="390285"/>
                </a:lnTo>
                <a:lnTo>
                  <a:pt x="6128612" y="454290"/>
                </a:lnTo>
                <a:lnTo>
                  <a:pt x="6128130" y="510212"/>
                </a:lnTo>
                <a:lnTo>
                  <a:pt x="6126559" y="559809"/>
                </a:lnTo>
                <a:lnTo>
                  <a:pt x="6124787" y="604840"/>
                </a:lnTo>
                <a:lnTo>
                  <a:pt x="6123698" y="647065"/>
                </a:lnTo>
                <a:lnTo>
                  <a:pt x="6124180" y="688244"/>
                </a:lnTo>
                <a:lnTo>
                  <a:pt x="6127119" y="730137"/>
                </a:lnTo>
                <a:lnTo>
                  <a:pt x="6069028" y="742260"/>
                </a:lnTo>
                <a:lnTo>
                  <a:pt x="6012766" y="749059"/>
                </a:lnTo>
                <a:lnTo>
                  <a:pt x="5958336" y="751363"/>
                </a:lnTo>
                <a:lnTo>
                  <a:pt x="5905742" y="750000"/>
                </a:lnTo>
                <a:lnTo>
                  <a:pt x="5854987" y="745800"/>
                </a:lnTo>
                <a:lnTo>
                  <a:pt x="5806073" y="739592"/>
                </a:lnTo>
                <a:lnTo>
                  <a:pt x="5759006" y="732204"/>
                </a:lnTo>
                <a:lnTo>
                  <a:pt x="5713788" y="724466"/>
                </a:lnTo>
                <a:lnTo>
                  <a:pt x="5670422" y="717207"/>
                </a:lnTo>
                <a:lnTo>
                  <a:pt x="5628912" y="711256"/>
                </a:lnTo>
                <a:lnTo>
                  <a:pt x="5589262" y="707442"/>
                </a:lnTo>
                <a:lnTo>
                  <a:pt x="5551474" y="706594"/>
                </a:lnTo>
                <a:lnTo>
                  <a:pt x="5515552" y="709541"/>
                </a:lnTo>
                <a:lnTo>
                  <a:pt x="5481500" y="717112"/>
                </a:lnTo>
                <a:lnTo>
                  <a:pt x="5449320" y="730137"/>
                </a:lnTo>
                <a:lnTo>
                  <a:pt x="5408313" y="746918"/>
                </a:lnTo>
                <a:lnTo>
                  <a:pt x="5363942" y="757821"/>
                </a:lnTo>
                <a:lnTo>
                  <a:pt x="5316925" y="763694"/>
                </a:lnTo>
                <a:lnTo>
                  <a:pt x="5267983" y="765386"/>
                </a:lnTo>
                <a:lnTo>
                  <a:pt x="5217837" y="763744"/>
                </a:lnTo>
                <a:lnTo>
                  <a:pt x="5167206" y="759616"/>
                </a:lnTo>
                <a:lnTo>
                  <a:pt x="5116810" y="753851"/>
                </a:lnTo>
                <a:lnTo>
                  <a:pt x="5067370" y="747296"/>
                </a:lnTo>
                <a:lnTo>
                  <a:pt x="5019606" y="740799"/>
                </a:lnTo>
                <a:lnTo>
                  <a:pt x="4974237" y="735208"/>
                </a:lnTo>
                <a:lnTo>
                  <a:pt x="4931985" y="731371"/>
                </a:lnTo>
                <a:lnTo>
                  <a:pt x="4893568" y="730137"/>
                </a:lnTo>
                <a:lnTo>
                  <a:pt x="4855648" y="729288"/>
                </a:lnTo>
                <a:lnTo>
                  <a:pt x="4814496" y="726521"/>
                </a:lnTo>
                <a:lnTo>
                  <a:pt x="4770347" y="722457"/>
                </a:lnTo>
                <a:lnTo>
                  <a:pt x="4723435" y="717719"/>
                </a:lnTo>
                <a:lnTo>
                  <a:pt x="4673996" y="712928"/>
                </a:lnTo>
                <a:lnTo>
                  <a:pt x="4622265" y="708705"/>
                </a:lnTo>
                <a:lnTo>
                  <a:pt x="4568474" y="705674"/>
                </a:lnTo>
                <a:lnTo>
                  <a:pt x="4512860" y="704454"/>
                </a:lnTo>
                <a:lnTo>
                  <a:pt x="4455656" y="705669"/>
                </a:lnTo>
                <a:lnTo>
                  <a:pt x="4397098" y="709940"/>
                </a:lnTo>
                <a:lnTo>
                  <a:pt x="4337420" y="717889"/>
                </a:lnTo>
                <a:lnTo>
                  <a:pt x="4276856" y="730137"/>
                </a:lnTo>
                <a:lnTo>
                  <a:pt x="4227100" y="740016"/>
                </a:lnTo>
                <a:lnTo>
                  <a:pt x="4181699" y="745199"/>
                </a:lnTo>
                <a:lnTo>
                  <a:pt x="4139784" y="746481"/>
                </a:lnTo>
                <a:lnTo>
                  <a:pt x="4100486" y="744655"/>
                </a:lnTo>
                <a:lnTo>
                  <a:pt x="4062936" y="740515"/>
                </a:lnTo>
                <a:lnTo>
                  <a:pt x="4026263" y="734855"/>
                </a:lnTo>
                <a:lnTo>
                  <a:pt x="3989598" y="728470"/>
                </a:lnTo>
                <a:lnTo>
                  <a:pt x="3952073" y="722152"/>
                </a:lnTo>
                <a:lnTo>
                  <a:pt x="3912816" y="716697"/>
                </a:lnTo>
                <a:lnTo>
                  <a:pt x="3870960" y="712897"/>
                </a:lnTo>
                <a:lnTo>
                  <a:pt x="3825634" y="711547"/>
                </a:lnTo>
                <a:lnTo>
                  <a:pt x="3775969" y="713441"/>
                </a:lnTo>
                <a:lnTo>
                  <a:pt x="3721096" y="719373"/>
                </a:lnTo>
                <a:lnTo>
                  <a:pt x="3660144" y="730137"/>
                </a:lnTo>
                <a:lnTo>
                  <a:pt x="3597543" y="740904"/>
                </a:lnTo>
                <a:lnTo>
                  <a:pt x="3538130" y="746892"/>
                </a:lnTo>
                <a:lnTo>
                  <a:pt x="3481653" y="748882"/>
                </a:lnTo>
                <a:lnTo>
                  <a:pt x="3427862" y="747654"/>
                </a:lnTo>
                <a:lnTo>
                  <a:pt x="3376505" y="743989"/>
                </a:lnTo>
                <a:lnTo>
                  <a:pt x="3327328" y="738667"/>
                </a:lnTo>
                <a:lnTo>
                  <a:pt x="3280081" y="732470"/>
                </a:lnTo>
                <a:lnTo>
                  <a:pt x="3234511" y="726178"/>
                </a:lnTo>
                <a:lnTo>
                  <a:pt x="3190368" y="720571"/>
                </a:lnTo>
                <a:lnTo>
                  <a:pt x="3147398" y="716429"/>
                </a:lnTo>
                <a:lnTo>
                  <a:pt x="3105349" y="714535"/>
                </a:lnTo>
                <a:lnTo>
                  <a:pt x="3063972" y="715667"/>
                </a:lnTo>
                <a:lnTo>
                  <a:pt x="3023012" y="720608"/>
                </a:lnTo>
                <a:lnTo>
                  <a:pt x="2982218" y="730137"/>
                </a:lnTo>
                <a:lnTo>
                  <a:pt x="2939002" y="740076"/>
                </a:lnTo>
                <a:lnTo>
                  <a:pt x="2896889" y="744608"/>
                </a:lnTo>
                <a:lnTo>
                  <a:pt x="2855386" y="744756"/>
                </a:lnTo>
                <a:lnTo>
                  <a:pt x="2814001" y="741543"/>
                </a:lnTo>
                <a:lnTo>
                  <a:pt x="2772241" y="735991"/>
                </a:lnTo>
                <a:lnTo>
                  <a:pt x="2729613" y="729124"/>
                </a:lnTo>
                <a:lnTo>
                  <a:pt x="2685623" y="721964"/>
                </a:lnTo>
                <a:lnTo>
                  <a:pt x="2639780" y="715535"/>
                </a:lnTo>
                <a:lnTo>
                  <a:pt x="2591590" y="710858"/>
                </a:lnTo>
                <a:lnTo>
                  <a:pt x="2540561" y="708957"/>
                </a:lnTo>
                <a:lnTo>
                  <a:pt x="2486199" y="710855"/>
                </a:lnTo>
                <a:lnTo>
                  <a:pt x="2428012" y="717573"/>
                </a:lnTo>
                <a:lnTo>
                  <a:pt x="2365506" y="730137"/>
                </a:lnTo>
                <a:lnTo>
                  <a:pt x="2295178" y="745130"/>
                </a:lnTo>
                <a:lnTo>
                  <a:pt x="2236117" y="753565"/>
                </a:lnTo>
                <a:lnTo>
                  <a:pt x="2186259" y="756627"/>
                </a:lnTo>
                <a:lnTo>
                  <a:pt x="2143539" y="755504"/>
                </a:lnTo>
                <a:lnTo>
                  <a:pt x="2105894" y="751382"/>
                </a:lnTo>
                <a:lnTo>
                  <a:pt x="2071258" y="745448"/>
                </a:lnTo>
                <a:lnTo>
                  <a:pt x="2037568" y="738889"/>
                </a:lnTo>
                <a:lnTo>
                  <a:pt x="2002758" y="732891"/>
                </a:lnTo>
                <a:lnTo>
                  <a:pt x="1964764" y="728642"/>
                </a:lnTo>
                <a:lnTo>
                  <a:pt x="1921523" y="727328"/>
                </a:lnTo>
                <a:lnTo>
                  <a:pt x="1870968" y="730137"/>
                </a:lnTo>
                <a:lnTo>
                  <a:pt x="1825906" y="732678"/>
                </a:lnTo>
                <a:lnTo>
                  <a:pt x="1777465" y="732476"/>
                </a:lnTo>
                <a:lnTo>
                  <a:pt x="1726361" y="730118"/>
                </a:lnTo>
                <a:lnTo>
                  <a:pt x="1673310" y="726193"/>
                </a:lnTo>
                <a:lnTo>
                  <a:pt x="1619026" y="721289"/>
                </a:lnTo>
                <a:lnTo>
                  <a:pt x="1564224" y="715994"/>
                </a:lnTo>
                <a:lnTo>
                  <a:pt x="1509622" y="710896"/>
                </a:lnTo>
                <a:lnTo>
                  <a:pt x="1455932" y="706583"/>
                </a:lnTo>
                <a:lnTo>
                  <a:pt x="1403872" y="703644"/>
                </a:lnTo>
                <a:lnTo>
                  <a:pt x="1354156" y="702667"/>
                </a:lnTo>
                <a:lnTo>
                  <a:pt x="1307500" y="704239"/>
                </a:lnTo>
                <a:lnTo>
                  <a:pt x="1264618" y="708949"/>
                </a:lnTo>
                <a:lnTo>
                  <a:pt x="1226228" y="717386"/>
                </a:lnTo>
                <a:lnTo>
                  <a:pt x="1193042" y="730137"/>
                </a:lnTo>
                <a:lnTo>
                  <a:pt x="1163791" y="741465"/>
                </a:lnTo>
                <a:lnTo>
                  <a:pt x="1132581" y="747824"/>
                </a:lnTo>
                <a:lnTo>
                  <a:pt x="1099337" y="749985"/>
                </a:lnTo>
                <a:lnTo>
                  <a:pt x="1063986" y="748724"/>
                </a:lnTo>
                <a:lnTo>
                  <a:pt x="1026456" y="744812"/>
                </a:lnTo>
                <a:lnTo>
                  <a:pt x="986672" y="739025"/>
                </a:lnTo>
                <a:lnTo>
                  <a:pt x="944562" y="732134"/>
                </a:lnTo>
                <a:lnTo>
                  <a:pt x="900052" y="724915"/>
                </a:lnTo>
                <a:lnTo>
                  <a:pt x="853068" y="718140"/>
                </a:lnTo>
                <a:lnTo>
                  <a:pt x="803538" y="712582"/>
                </a:lnTo>
                <a:lnTo>
                  <a:pt x="751387" y="709016"/>
                </a:lnTo>
                <a:lnTo>
                  <a:pt x="696543" y="708215"/>
                </a:lnTo>
                <a:lnTo>
                  <a:pt x="638932" y="710953"/>
                </a:lnTo>
                <a:lnTo>
                  <a:pt x="578481" y="718002"/>
                </a:lnTo>
                <a:lnTo>
                  <a:pt x="515116" y="730137"/>
                </a:lnTo>
                <a:lnTo>
                  <a:pt x="439615" y="745031"/>
                </a:lnTo>
                <a:lnTo>
                  <a:pt x="374398" y="753235"/>
                </a:lnTo>
                <a:lnTo>
                  <a:pt x="318227" y="755943"/>
                </a:lnTo>
                <a:lnTo>
                  <a:pt x="269860" y="754351"/>
                </a:lnTo>
                <a:lnTo>
                  <a:pt x="228060" y="749653"/>
                </a:lnTo>
                <a:lnTo>
                  <a:pt x="191584" y="743043"/>
                </a:lnTo>
                <a:lnTo>
                  <a:pt x="159193" y="735716"/>
                </a:lnTo>
                <a:lnTo>
                  <a:pt x="129648" y="728867"/>
                </a:lnTo>
                <a:lnTo>
                  <a:pt x="101708" y="723689"/>
                </a:lnTo>
                <a:lnTo>
                  <a:pt x="74132" y="721379"/>
                </a:lnTo>
                <a:lnTo>
                  <a:pt x="45682" y="723130"/>
                </a:lnTo>
                <a:lnTo>
                  <a:pt x="15117" y="730137"/>
                </a:lnTo>
                <a:lnTo>
                  <a:pt x="8643" y="684445"/>
                </a:lnTo>
                <a:lnTo>
                  <a:pt x="8992" y="636399"/>
                </a:lnTo>
                <a:lnTo>
                  <a:pt x="13677" y="587382"/>
                </a:lnTo>
                <a:lnTo>
                  <a:pt x="20213" y="538779"/>
                </a:lnTo>
                <a:lnTo>
                  <a:pt x="26112" y="491974"/>
                </a:lnTo>
                <a:lnTo>
                  <a:pt x="28887" y="448351"/>
                </a:lnTo>
                <a:lnTo>
                  <a:pt x="26051" y="409294"/>
                </a:lnTo>
                <a:lnTo>
                  <a:pt x="15117" y="376188"/>
                </a:lnTo>
                <a:lnTo>
                  <a:pt x="2814" y="336307"/>
                </a:lnTo>
                <a:lnTo>
                  <a:pt x="0" y="286956"/>
                </a:lnTo>
                <a:lnTo>
                  <a:pt x="3441" y="231680"/>
                </a:lnTo>
                <a:lnTo>
                  <a:pt x="9906" y="174024"/>
                </a:lnTo>
                <a:lnTo>
                  <a:pt x="16161" y="117535"/>
                </a:lnTo>
                <a:lnTo>
                  <a:pt x="18976" y="65758"/>
                </a:lnTo>
                <a:lnTo>
                  <a:pt x="15117" y="222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4425" y="5642863"/>
            <a:ext cx="47821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Dispositivo</a:t>
            </a:r>
            <a:r>
              <a:rPr sz="2000" i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che</a:t>
            </a:r>
            <a:r>
              <a:rPr sz="2000" i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attiva</a:t>
            </a:r>
            <a:r>
              <a:rPr sz="2000" i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000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governa</a:t>
            </a:r>
            <a:r>
              <a:rPr sz="2000" i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2000" i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percorsi,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000" i="1" dirty="0">
                <a:solidFill>
                  <a:srgbClr val="6F2F9F"/>
                </a:solidFill>
                <a:latin typeface="Arial"/>
                <a:cs typeface="Arial"/>
              </a:rPr>
              <a:t>non solo </a:t>
            </a:r>
            <a:r>
              <a:rPr sz="2000" i="1" spc="-10" dirty="0">
                <a:solidFill>
                  <a:srgbClr val="6F2F9F"/>
                </a:solidFill>
                <a:latin typeface="Arial"/>
                <a:cs typeface="Arial"/>
              </a:rPr>
              <a:t>front-office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344670" y="1264626"/>
            <a:ext cx="6176010" cy="127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0" marR="5080" indent="-2591435">
              <a:lnSpc>
                <a:spcPct val="113700"/>
              </a:lnSpc>
              <a:spcBef>
                <a:spcPts val="100"/>
              </a:spcBef>
            </a:pPr>
            <a:r>
              <a:rPr sz="3600" b="1" dirty="0">
                <a:solidFill>
                  <a:srgbClr val="333E50"/>
                </a:solidFill>
                <a:latin typeface="Arial"/>
                <a:cs typeface="Arial"/>
              </a:rPr>
              <a:t>PUNTO</a:t>
            </a:r>
            <a:r>
              <a:rPr sz="3600" b="1" spc="-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33E50"/>
                </a:solidFill>
                <a:latin typeface="Arial"/>
                <a:cs typeface="Arial"/>
              </a:rPr>
              <a:t>UNICO</a:t>
            </a:r>
            <a:r>
              <a:rPr sz="3600" b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33E50"/>
                </a:solidFill>
                <a:latin typeface="Arial"/>
                <a:cs typeface="Arial"/>
              </a:rPr>
              <a:t>DI</a:t>
            </a:r>
            <a:r>
              <a:rPr sz="3600" b="1" spc="-16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333E50"/>
                </a:solidFill>
                <a:latin typeface="Arial"/>
                <a:cs typeface="Arial"/>
              </a:rPr>
              <a:t>ACCESSO </a:t>
            </a:r>
            <a:r>
              <a:rPr sz="3600" b="1" spc="-25" dirty="0">
                <a:solidFill>
                  <a:srgbClr val="333E50"/>
                </a:solidFill>
                <a:latin typeface="Arial"/>
                <a:cs typeface="Arial"/>
              </a:rPr>
              <a:t>PUA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3511" y="7062709"/>
            <a:ext cx="12829540" cy="2493010"/>
          </a:xfrm>
          <a:custGeom>
            <a:avLst/>
            <a:gdLst/>
            <a:ahLst/>
            <a:cxnLst/>
            <a:rect l="l" t="t" r="r" b="b"/>
            <a:pathLst>
              <a:path w="12829540" h="2493009">
                <a:moveTo>
                  <a:pt x="23722" y="30621"/>
                </a:moveTo>
                <a:lnTo>
                  <a:pt x="75186" y="25415"/>
                </a:lnTo>
                <a:lnTo>
                  <a:pt x="118652" y="24778"/>
                </a:lnTo>
                <a:lnTo>
                  <a:pt x="157925" y="27008"/>
                </a:lnTo>
                <a:lnTo>
                  <a:pt x="196810" y="30407"/>
                </a:lnTo>
                <a:lnTo>
                  <a:pt x="239114" y="33275"/>
                </a:lnTo>
                <a:lnTo>
                  <a:pt x="288642" y="33913"/>
                </a:lnTo>
                <a:lnTo>
                  <a:pt x="349198" y="30621"/>
                </a:lnTo>
                <a:lnTo>
                  <a:pt x="379936" y="28848"/>
                </a:lnTo>
                <a:lnTo>
                  <a:pt x="416228" y="28243"/>
                </a:lnTo>
                <a:lnTo>
                  <a:pt x="457425" y="28618"/>
                </a:lnTo>
                <a:lnTo>
                  <a:pt x="502879" y="29782"/>
                </a:lnTo>
                <a:lnTo>
                  <a:pt x="551942" y="31547"/>
                </a:lnTo>
                <a:lnTo>
                  <a:pt x="603965" y="33722"/>
                </a:lnTo>
                <a:lnTo>
                  <a:pt x="658301" y="36120"/>
                </a:lnTo>
                <a:lnTo>
                  <a:pt x="714302" y="38549"/>
                </a:lnTo>
                <a:lnTo>
                  <a:pt x="771318" y="40822"/>
                </a:lnTo>
                <a:lnTo>
                  <a:pt x="828703" y="42748"/>
                </a:lnTo>
                <a:lnTo>
                  <a:pt x="885807" y="44138"/>
                </a:lnTo>
                <a:lnTo>
                  <a:pt x="941983" y="44803"/>
                </a:lnTo>
                <a:lnTo>
                  <a:pt x="996583" y="44553"/>
                </a:lnTo>
                <a:lnTo>
                  <a:pt x="1048958" y="43199"/>
                </a:lnTo>
                <a:lnTo>
                  <a:pt x="1098461" y="40552"/>
                </a:lnTo>
                <a:lnTo>
                  <a:pt x="1144442" y="36423"/>
                </a:lnTo>
                <a:lnTo>
                  <a:pt x="1186255" y="30621"/>
                </a:lnTo>
                <a:lnTo>
                  <a:pt x="1231645" y="24869"/>
                </a:lnTo>
                <a:lnTo>
                  <a:pt x="1278129" y="22423"/>
                </a:lnTo>
                <a:lnTo>
                  <a:pt x="1325516" y="22708"/>
                </a:lnTo>
                <a:lnTo>
                  <a:pt x="1373616" y="25152"/>
                </a:lnTo>
                <a:lnTo>
                  <a:pt x="1422240" y="29181"/>
                </a:lnTo>
                <a:lnTo>
                  <a:pt x="1471196" y="34223"/>
                </a:lnTo>
                <a:lnTo>
                  <a:pt x="1520296" y="39705"/>
                </a:lnTo>
                <a:lnTo>
                  <a:pt x="1569348" y="45053"/>
                </a:lnTo>
                <a:lnTo>
                  <a:pt x="1618163" y="49695"/>
                </a:lnTo>
                <a:lnTo>
                  <a:pt x="1666550" y="53057"/>
                </a:lnTo>
                <a:lnTo>
                  <a:pt x="1714320" y="54567"/>
                </a:lnTo>
                <a:lnTo>
                  <a:pt x="1761283" y="53651"/>
                </a:lnTo>
                <a:lnTo>
                  <a:pt x="1807247" y="49737"/>
                </a:lnTo>
                <a:lnTo>
                  <a:pt x="1852024" y="42251"/>
                </a:lnTo>
                <a:lnTo>
                  <a:pt x="1895423" y="30621"/>
                </a:lnTo>
                <a:lnTo>
                  <a:pt x="1955504" y="12362"/>
                </a:lnTo>
                <a:lnTo>
                  <a:pt x="1996428" y="2736"/>
                </a:lnTo>
                <a:lnTo>
                  <a:pt x="2022319" y="0"/>
                </a:lnTo>
                <a:lnTo>
                  <a:pt x="2037305" y="2409"/>
                </a:lnTo>
                <a:lnTo>
                  <a:pt x="2045509" y="8221"/>
                </a:lnTo>
                <a:lnTo>
                  <a:pt x="2051059" y="15691"/>
                </a:lnTo>
                <a:lnTo>
                  <a:pt x="2058079" y="23077"/>
                </a:lnTo>
                <a:lnTo>
                  <a:pt x="2070696" y="28635"/>
                </a:lnTo>
                <a:lnTo>
                  <a:pt x="2093035" y="30621"/>
                </a:lnTo>
                <a:lnTo>
                  <a:pt x="2148915" y="31460"/>
                </a:lnTo>
                <a:lnTo>
                  <a:pt x="2194222" y="33811"/>
                </a:lnTo>
                <a:lnTo>
                  <a:pt x="2238339" y="34568"/>
                </a:lnTo>
                <a:lnTo>
                  <a:pt x="2290647" y="30621"/>
                </a:lnTo>
                <a:lnTo>
                  <a:pt x="2322807" y="29203"/>
                </a:lnTo>
                <a:lnTo>
                  <a:pt x="2364782" y="30796"/>
                </a:lnTo>
                <a:lnTo>
                  <a:pt x="2414317" y="34261"/>
                </a:lnTo>
                <a:lnTo>
                  <a:pt x="2469158" y="38460"/>
                </a:lnTo>
                <a:lnTo>
                  <a:pt x="2527050" y="42254"/>
                </a:lnTo>
                <a:lnTo>
                  <a:pt x="2585739" y="44506"/>
                </a:lnTo>
                <a:lnTo>
                  <a:pt x="2642969" y="44076"/>
                </a:lnTo>
                <a:lnTo>
                  <a:pt x="2696487" y="39827"/>
                </a:lnTo>
                <a:lnTo>
                  <a:pt x="2744037" y="30621"/>
                </a:lnTo>
                <a:lnTo>
                  <a:pt x="2774309" y="24529"/>
                </a:lnTo>
                <a:lnTo>
                  <a:pt x="2808640" y="21470"/>
                </a:lnTo>
                <a:lnTo>
                  <a:pt x="2846797" y="20921"/>
                </a:lnTo>
                <a:lnTo>
                  <a:pt x="2888551" y="22356"/>
                </a:lnTo>
                <a:lnTo>
                  <a:pt x="2933671" y="25253"/>
                </a:lnTo>
                <a:lnTo>
                  <a:pt x="2981928" y="29088"/>
                </a:lnTo>
                <a:lnTo>
                  <a:pt x="3033089" y="33335"/>
                </a:lnTo>
                <a:lnTo>
                  <a:pt x="3086925" y="37472"/>
                </a:lnTo>
                <a:lnTo>
                  <a:pt x="3143206" y="40974"/>
                </a:lnTo>
                <a:lnTo>
                  <a:pt x="3201700" y="43317"/>
                </a:lnTo>
                <a:lnTo>
                  <a:pt x="3262177" y="43977"/>
                </a:lnTo>
                <a:lnTo>
                  <a:pt x="3324408" y="42431"/>
                </a:lnTo>
                <a:lnTo>
                  <a:pt x="3388160" y="38153"/>
                </a:lnTo>
                <a:lnTo>
                  <a:pt x="3453205" y="30621"/>
                </a:lnTo>
                <a:lnTo>
                  <a:pt x="3534016" y="20553"/>
                </a:lnTo>
                <a:lnTo>
                  <a:pt x="3595005" y="15734"/>
                </a:lnTo>
                <a:lnTo>
                  <a:pt x="3639584" y="15035"/>
                </a:lnTo>
                <a:lnTo>
                  <a:pt x="3693156" y="21477"/>
                </a:lnTo>
                <a:lnTo>
                  <a:pt x="3722023" y="30845"/>
                </a:lnTo>
                <a:lnTo>
                  <a:pt x="3735722" y="33803"/>
                </a:lnTo>
                <a:lnTo>
                  <a:pt x="3753479" y="34104"/>
                </a:lnTo>
                <a:lnTo>
                  <a:pt x="3778706" y="30621"/>
                </a:lnTo>
                <a:lnTo>
                  <a:pt x="3821923" y="26162"/>
                </a:lnTo>
                <a:lnTo>
                  <a:pt x="3865764" y="27499"/>
                </a:lnTo>
                <a:lnTo>
                  <a:pt x="3910511" y="32047"/>
                </a:lnTo>
                <a:lnTo>
                  <a:pt x="3956447" y="37219"/>
                </a:lnTo>
                <a:lnTo>
                  <a:pt x="4003853" y="40429"/>
                </a:lnTo>
                <a:lnTo>
                  <a:pt x="4053013" y="39091"/>
                </a:lnTo>
                <a:lnTo>
                  <a:pt x="4104207" y="30621"/>
                </a:lnTo>
                <a:lnTo>
                  <a:pt x="4135952" y="24412"/>
                </a:lnTo>
                <a:lnTo>
                  <a:pt x="4170204" y="20637"/>
                </a:lnTo>
                <a:lnTo>
                  <a:pt x="4207123" y="18905"/>
                </a:lnTo>
                <a:lnTo>
                  <a:pt x="4246866" y="18824"/>
                </a:lnTo>
                <a:lnTo>
                  <a:pt x="4289591" y="20002"/>
                </a:lnTo>
                <a:lnTo>
                  <a:pt x="4335458" y="22048"/>
                </a:lnTo>
                <a:lnTo>
                  <a:pt x="4384624" y="24570"/>
                </a:lnTo>
                <a:lnTo>
                  <a:pt x="4437248" y="27177"/>
                </a:lnTo>
                <a:lnTo>
                  <a:pt x="4493488" y="29478"/>
                </a:lnTo>
                <a:lnTo>
                  <a:pt x="4553502" y="31079"/>
                </a:lnTo>
                <a:lnTo>
                  <a:pt x="4617448" y="31591"/>
                </a:lnTo>
                <a:lnTo>
                  <a:pt x="4685486" y="30621"/>
                </a:lnTo>
                <a:lnTo>
                  <a:pt x="4751113" y="30218"/>
                </a:lnTo>
                <a:lnTo>
                  <a:pt x="4808704" y="32279"/>
                </a:lnTo>
                <a:lnTo>
                  <a:pt x="4859732" y="36086"/>
                </a:lnTo>
                <a:lnTo>
                  <a:pt x="4905671" y="40922"/>
                </a:lnTo>
                <a:lnTo>
                  <a:pt x="4947994" y="46070"/>
                </a:lnTo>
                <a:lnTo>
                  <a:pt x="4988175" y="50814"/>
                </a:lnTo>
                <a:lnTo>
                  <a:pt x="5027686" y="54435"/>
                </a:lnTo>
                <a:lnTo>
                  <a:pt x="5068001" y="56218"/>
                </a:lnTo>
                <a:lnTo>
                  <a:pt x="5110593" y="55445"/>
                </a:lnTo>
                <a:lnTo>
                  <a:pt x="5156935" y="51399"/>
                </a:lnTo>
                <a:lnTo>
                  <a:pt x="5208502" y="43363"/>
                </a:lnTo>
                <a:lnTo>
                  <a:pt x="5266765" y="30621"/>
                </a:lnTo>
                <a:lnTo>
                  <a:pt x="5330334" y="15759"/>
                </a:lnTo>
                <a:lnTo>
                  <a:pt x="5374428" y="7285"/>
                </a:lnTo>
                <a:lnTo>
                  <a:pt x="5402701" y="4041"/>
                </a:lnTo>
                <a:lnTo>
                  <a:pt x="5418803" y="4871"/>
                </a:lnTo>
                <a:lnTo>
                  <a:pt x="5426388" y="8618"/>
                </a:lnTo>
                <a:lnTo>
                  <a:pt x="5429108" y="14125"/>
                </a:lnTo>
                <a:lnTo>
                  <a:pt x="5430614" y="20235"/>
                </a:lnTo>
                <a:lnTo>
                  <a:pt x="5434559" y="25793"/>
                </a:lnTo>
                <a:lnTo>
                  <a:pt x="5444596" y="29640"/>
                </a:lnTo>
                <a:lnTo>
                  <a:pt x="5464377" y="30621"/>
                </a:lnTo>
                <a:lnTo>
                  <a:pt x="5519668" y="32228"/>
                </a:lnTo>
                <a:lnTo>
                  <a:pt x="5563516" y="37098"/>
                </a:lnTo>
                <a:lnTo>
                  <a:pt x="5607198" y="38729"/>
                </a:lnTo>
                <a:lnTo>
                  <a:pt x="5661989" y="30621"/>
                </a:lnTo>
                <a:lnTo>
                  <a:pt x="5680972" y="27975"/>
                </a:lnTo>
                <a:lnTo>
                  <a:pt x="5707243" y="26989"/>
                </a:lnTo>
                <a:lnTo>
                  <a:pt x="5740101" y="27396"/>
                </a:lnTo>
                <a:lnTo>
                  <a:pt x="5778845" y="28931"/>
                </a:lnTo>
                <a:lnTo>
                  <a:pt x="5822772" y="31328"/>
                </a:lnTo>
                <a:lnTo>
                  <a:pt x="5871183" y="34321"/>
                </a:lnTo>
                <a:lnTo>
                  <a:pt x="5923376" y="37645"/>
                </a:lnTo>
                <a:lnTo>
                  <a:pt x="5978650" y="41034"/>
                </a:lnTo>
                <a:lnTo>
                  <a:pt x="6036303" y="44222"/>
                </a:lnTo>
                <a:lnTo>
                  <a:pt x="6095634" y="46944"/>
                </a:lnTo>
                <a:lnTo>
                  <a:pt x="6155943" y="48934"/>
                </a:lnTo>
                <a:lnTo>
                  <a:pt x="6216527" y="49926"/>
                </a:lnTo>
                <a:lnTo>
                  <a:pt x="6276686" y="49654"/>
                </a:lnTo>
                <a:lnTo>
                  <a:pt x="6335719" y="47854"/>
                </a:lnTo>
                <a:lnTo>
                  <a:pt x="6392924" y="44258"/>
                </a:lnTo>
                <a:lnTo>
                  <a:pt x="6447600" y="38603"/>
                </a:lnTo>
                <a:lnTo>
                  <a:pt x="6499046" y="30621"/>
                </a:lnTo>
                <a:lnTo>
                  <a:pt x="6549154" y="23229"/>
                </a:lnTo>
                <a:lnTo>
                  <a:pt x="6600152" y="19237"/>
                </a:lnTo>
                <a:lnTo>
                  <a:pt x="6651840" y="18149"/>
                </a:lnTo>
                <a:lnTo>
                  <a:pt x="6704017" y="19471"/>
                </a:lnTo>
                <a:lnTo>
                  <a:pt x="6756485" y="22706"/>
                </a:lnTo>
                <a:lnTo>
                  <a:pt x="6809044" y="27360"/>
                </a:lnTo>
                <a:lnTo>
                  <a:pt x="6861495" y="32939"/>
                </a:lnTo>
                <a:lnTo>
                  <a:pt x="6913637" y="38946"/>
                </a:lnTo>
                <a:lnTo>
                  <a:pt x="6965271" y="44887"/>
                </a:lnTo>
                <a:lnTo>
                  <a:pt x="7016197" y="50266"/>
                </a:lnTo>
                <a:lnTo>
                  <a:pt x="7066216" y="54589"/>
                </a:lnTo>
                <a:lnTo>
                  <a:pt x="7115129" y="57361"/>
                </a:lnTo>
                <a:lnTo>
                  <a:pt x="7162735" y="58086"/>
                </a:lnTo>
                <a:lnTo>
                  <a:pt x="7208835" y="56270"/>
                </a:lnTo>
                <a:lnTo>
                  <a:pt x="7253229" y="51417"/>
                </a:lnTo>
                <a:lnTo>
                  <a:pt x="7295719" y="43032"/>
                </a:lnTo>
                <a:lnTo>
                  <a:pt x="7336103" y="30621"/>
                </a:lnTo>
                <a:lnTo>
                  <a:pt x="7386272" y="15050"/>
                </a:lnTo>
                <a:lnTo>
                  <a:pt x="7434309" y="5818"/>
                </a:lnTo>
                <a:lnTo>
                  <a:pt x="7480547" y="1903"/>
                </a:lnTo>
                <a:lnTo>
                  <a:pt x="7525319" y="2283"/>
                </a:lnTo>
                <a:lnTo>
                  <a:pt x="7568960" y="5940"/>
                </a:lnTo>
                <a:lnTo>
                  <a:pt x="7611803" y="11851"/>
                </a:lnTo>
                <a:lnTo>
                  <a:pt x="7654181" y="18996"/>
                </a:lnTo>
                <a:lnTo>
                  <a:pt x="7696428" y="26355"/>
                </a:lnTo>
                <a:lnTo>
                  <a:pt x="7738879" y="32906"/>
                </a:lnTo>
                <a:lnTo>
                  <a:pt x="7781865" y="37628"/>
                </a:lnTo>
                <a:lnTo>
                  <a:pt x="7825723" y="39502"/>
                </a:lnTo>
                <a:lnTo>
                  <a:pt x="7870783" y="37507"/>
                </a:lnTo>
                <a:lnTo>
                  <a:pt x="7917382" y="30621"/>
                </a:lnTo>
                <a:lnTo>
                  <a:pt x="7975830" y="21503"/>
                </a:lnTo>
                <a:lnTo>
                  <a:pt x="8028457" y="18380"/>
                </a:lnTo>
                <a:lnTo>
                  <a:pt x="8076354" y="19763"/>
                </a:lnTo>
                <a:lnTo>
                  <a:pt x="8120610" y="24165"/>
                </a:lnTo>
                <a:lnTo>
                  <a:pt x="8162317" y="30097"/>
                </a:lnTo>
                <a:lnTo>
                  <a:pt x="8202565" y="36070"/>
                </a:lnTo>
                <a:lnTo>
                  <a:pt x="8242444" y="40598"/>
                </a:lnTo>
                <a:lnTo>
                  <a:pt x="8283044" y="42191"/>
                </a:lnTo>
                <a:lnTo>
                  <a:pt x="8325457" y="39361"/>
                </a:lnTo>
                <a:lnTo>
                  <a:pt x="8370772" y="30621"/>
                </a:lnTo>
                <a:lnTo>
                  <a:pt x="8434643" y="19797"/>
                </a:lnTo>
                <a:lnTo>
                  <a:pt x="8491920" y="19502"/>
                </a:lnTo>
                <a:lnTo>
                  <a:pt x="8543085" y="25582"/>
                </a:lnTo>
                <a:lnTo>
                  <a:pt x="8588621" y="33886"/>
                </a:lnTo>
                <a:lnTo>
                  <a:pt x="8629010" y="40262"/>
                </a:lnTo>
                <a:lnTo>
                  <a:pt x="8664733" y="40558"/>
                </a:lnTo>
                <a:lnTo>
                  <a:pt x="8696273" y="30621"/>
                </a:lnTo>
                <a:lnTo>
                  <a:pt x="8731032" y="19091"/>
                </a:lnTo>
                <a:lnTo>
                  <a:pt x="8774267" y="15747"/>
                </a:lnTo>
                <a:lnTo>
                  <a:pt x="8823239" y="17984"/>
                </a:lnTo>
                <a:lnTo>
                  <a:pt x="8875213" y="23196"/>
                </a:lnTo>
                <a:lnTo>
                  <a:pt x="8927452" y="28777"/>
                </a:lnTo>
                <a:lnTo>
                  <a:pt x="8977218" y="32120"/>
                </a:lnTo>
                <a:lnTo>
                  <a:pt x="9021774" y="30621"/>
                </a:lnTo>
                <a:lnTo>
                  <a:pt x="9042919" y="29379"/>
                </a:lnTo>
                <a:lnTo>
                  <a:pt x="9071970" y="29483"/>
                </a:lnTo>
                <a:lnTo>
                  <a:pt x="9108048" y="30696"/>
                </a:lnTo>
                <a:lnTo>
                  <a:pt x="9150276" y="32778"/>
                </a:lnTo>
                <a:lnTo>
                  <a:pt x="9197773" y="35492"/>
                </a:lnTo>
                <a:lnTo>
                  <a:pt x="9249660" y="38600"/>
                </a:lnTo>
                <a:lnTo>
                  <a:pt x="9305060" y="41863"/>
                </a:lnTo>
                <a:lnTo>
                  <a:pt x="9363092" y="45043"/>
                </a:lnTo>
                <a:lnTo>
                  <a:pt x="9422878" y="47902"/>
                </a:lnTo>
                <a:lnTo>
                  <a:pt x="9483539" y="50201"/>
                </a:lnTo>
                <a:lnTo>
                  <a:pt x="9544195" y="51703"/>
                </a:lnTo>
                <a:lnTo>
                  <a:pt x="9603969" y="52168"/>
                </a:lnTo>
                <a:lnTo>
                  <a:pt x="9661981" y="51360"/>
                </a:lnTo>
                <a:lnTo>
                  <a:pt x="9717352" y="49039"/>
                </a:lnTo>
                <a:lnTo>
                  <a:pt x="9769204" y="44968"/>
                </a:lnTo>
                <a:lnTo>
                  <a:pt x="9816656" y="38908"/>
                </a:lnTo>
                <a:lnTo>
                  <a:pt x="9858831" y="30621"/>
                </a:lnTo>
                <a:lnTo>
                  <a:pt x="9907870" y="21227"/>
                </a:lnTo>
                <a:lnTo>
                  <a:pt x="9959323" y="15718"/>
                </a:lnTo>
                <a:lnTo>
                  <a:pt x="10012648" y="13484"/>
                </a:lnTo>
                <a:lnTo>
                  <a:pt x="10067304" y="13914"/>
                </a:lnTo>
                <a:lnTo>
                  <a:pt x="10122750" y="16400"/>
                </a:lnTo>
                <a:lnTo>
                  <a:pt x="10178444" y="20330"/>
                </a:lnTo>
                <a:lnTo>
                  <a:pt x="10233846" y="25096"/>
                </a:lnTo>
                <a:lnTo>
                  <a:pt x="10288414" y="30087"/>
                </a:lnTo>
                <a:lnTo>
                  <a:pt x="10341606" y="34694"/>
                </a:lnTo>
                <a:lnTo>
                  <a:pt x="10392883" y="38307"/>
                </a:lnTo>
                <a:lnTo>
                  <a:pt x="10441701" y="40316"/>
                </a:lnTo>
                <a:lnTo>
                  <a:pt x="10487521" y="40111"/>
                </a:lnTo>
                <a:lnTo>
                  <a:pt x="10529801" y="37083"/>
                </a:lnTo>
                <a:lnTo>
                  <a:pt x="10567999" y="30621"/>
                </a:lnTo>
                <a:lnTo>
                  <a:pt x="10635222" y="19964"/>
                </a:lnTo>
                <a:lnTo>
                  <a:pt x="10693712" y="19124"/>
                </a:lnTo>
                <a:lnTo>
                  <a:pt x="10744564" y="24342"/>
                </a:lnTo>
                <a:lnTo>
                  <a:pt x="10788874" y="31860"/>
                </a:lnTo>
                <a:lnTo>
                  <a:pt x="10827736" y="37918"/>
                </a:lnTo>
                <a:lnTo>
                  <a:pt x="10862246" y="38758"/>
                </a:lnTo>
                <a:lnTo>
                  <a:pt x="10893500" y="30621"/>
                </a:lnTo>
                <a:lnTo>
                  <a:pt x="10923661" y="23550"/>
                </a:lnTo>
                <a:lnTo>
                  <a:pt x="10965644" y="22733"/>
                </a:lnTo>
                <a:lnTo>
                  <a:pt x="11016549" y="26246"/>
                </a:lnTo>
                <a:lnTo>
                  <a:pt x="11073474" y="32168"/>
                </a:lnTo>
                <a:lnTo>
                  <a:pt x="11133520" y="38575"/>
                </a:lnTo>
                <a:lnTo>
                  <a:pt x="11193784" y="43546"/>
                </a:lnTo>
                <a:lnTo>
                  <a:pt x="11251368" y="45159"/>
                </a:lnTo>
                <a:lnTo>
                  <a:pt x="11303370" y="41491"/>
                </a:lnTo>
                <a:lnTo>
                  <a:pt x="11346890" y="30621"/>
                </a:lnTo>
                <a:lnTo>
                  <a:pt x="11382083" y="20851"/>
                </a:lnTo>
                <a:lnTo>
                  <a:pt x="11418865" y="17709"/>
                </a:lnTo>
                <a:lnTo>
                  <a:pt x="11457488" y="19523"/>
                </a:lnTo>
                <a:lnTo>
                  <a:pt x="11498199" y="24622"/>
                </a:lnTo>
                <a:lnTo>
                  <a:pt x="11541248" y="31335"/>
                </a:lnTo>
                <a:lnTo>
                  <a:pt x="11586883" y="37991"/>
                </a:lnTo>
                <a:lnTo>
                  <a:pt x="11635355" y="42918"/>
                </a:lnTo>
                <a:lnTo>
                  <a:pt x="11686913" y="44446"/>
                </a:lnTo>
                <a:lnTo>
                  <a:pt x="11741804" y="40904"/>
                </a:lnTo>
                <a:lnTo>
                  <a:pt x="11800280" y="30621"/>
                </a:lnTo>
                <a:lnTo>
                  <a:pt x="11830230" y="25136"/>
                </a:lnTo>
                <a:lnTo>
                  <a:pt x="11862546" y="22057"/>
                </a:lnTo>
                <a:lnTo>
                  <a:pt x="11897141" y="21090"/>
                </a:lnTo>
                <a:lnTo>
                  <a:pt x="11933931" y="21943"/>
                </a:lnTo>
                <a:lnTo>
                  <a:pt x="11972829" y="24321"/>
                </a:lnTo>
                <a:lnTo>
                  <a:pt x="12013748" y="27933"/>
                </a:lnTo>
                <a:lnTo>
                  <a:pt x="12056604" y="32483"/>
                </a:lnTo>
                <a:lnTo>
                  <a:pt x="12101309" y="37680"/>
                </a:lnTo>
                <a:lnTo>
                  <a:pt x="12147779" y="43230"/>
                </a:lnTo>
                <a:lnTo>
                  <a:pt x="12195926" y="48840"/>
                </a:lnTo>
                <a:lnTo>
                  <a:pt x="12245666" y="54216"/>
                </a:lnTo>
                <a:lnTo>
                  <a:pt x="12296911" y="59066"/>
                </a:lnTo>
                <a:lnTo>
                  <a:pt x="12349577" y="63095"/>
                </a:lnTo>
                <a:lnTo>
                  <a:pt x="12403577" y="66011"/>
                </a:lnTo>
                <a:lnTo>
                  <a:pt x="12458825" y="67521"/>
                </a:lnTo>
                <a:lnTo>
                  <a:pt x="12515235" y="67331"/>
                </a:lnTo>
                <a:lnTo>
                  <a:pt x="12572721" y="65148"/>
                </a:lnTo>
                <a:lnTo>
                  <a:pt x="12631198" y="60679"/>
                </a:lnTo>
                <a:lnTo>
                  <a:pt x="12690578" y="53630"/>
                </a:lnTo>
                <a:lnTo>
                  <a:pt x="12750777" y="43708"/>
                </a:lnTo>
                <a:lnTo>
                  <a:pt x="12811708" y="30621"/>
                </a:lnTo>
                <a:lnTo>
                  <a:pt x="12815542" y="80683"/>
                </a:lnTo>
                <a:lnTo>
                  <a:pt x="12814854" y="129106"/>
                </a:lnTo>
                <a:lnTo>
                  <a:pt x="12811020" y="176178"/>
                </a:lnTo>
                <a:lnTo>
                  <a:pt x="12805417" y="222189"/>
                </a:lnTo>
                <a:lnTo>
                  <a:pt x="12799421" y="267428"/>
                </a:lnTo>
                <a:lnTo>
                  <a:pt x="12794408" y="312183"/>
                </a:lnTo>
                <a:lnTo>
                  <a:pt x="12791753" y="356742"/>
                </a:lnTo>
                <a:lnTo>
                  <a:pt x="12792835" y="401396"/>
                </a:lnTo>
                <a:lnTo>
                  <a:pt x="12799028" y="446431"/>
                </a:lnTo>
                <a:lnTo>
                  <a:pt x="12811708" y="492139"/>
                </a:lnTo>
                <a:lnTo>
                  <a:pt x="12823939" y="537105"/>
                </a:lnTo>
                <a:lnTo>
                  <a:pt x="12828984" y="580139"/>
                </a:lnTo>
                <a:lnTo>
                  <a:pt x="12828518" y="621863"/>
                </a:lnTo>
                <a:lnTo>
                  <a:pt x="12824217" y="662898"/>
                </a:lnTo>
                <a:lnTo>
                  <a:pt x="12817756" y="703863"/>
                </a:lnTo>
                <a:lnTo>
                  <a:pt x="12810812" y="745382"/>
                </a:lnTo>
                <a:lnTo>
                  <a:pt x="12805059" y="788073"/>
                </a:lnTo>
                <a:lnTo>
                  <a:pt x="12802174" y="832560"/>
                </a:lnTo>
                <a:lnTo>
                  <a:pt x="12803832" y="879461"/>
                </a:lnTo>
                <a:lnTo>
                  <a:pt x="12811708" y="929400"/>
                </a:lnTo>
                <a:lnTo>
                  <a:pt x="12820373" y="977748"/>
                </a:lnTo>
                <a:lnTo>
                  <a:pt x="12825728" y="1028366"/>
                </a:lnTo>
                <a:lnTo>
                  <a:pt x="12828299" y="1080513"/>
                </a:lnTo>
                <a:lnTo>
                  <a:pt x="12828612" y="1133447"/>
                </a:lnTo>
                <a:lnTo>
                  <a:pt x="12827191" y="1186428"/>
                </a:lnTo>
                <a:lnTo>
                  <a:pt x="12824564" y="1238716"/>
                </a:lnTo>
                <a:lnTo>
                  <a:pt x="12821254" y="1289568"/>
                </a:lnTo>
                <a:lnTo>
                  <a:pt x="12817788" y="1338245"/>
                </a:lnTo>
                <a:lnTo>
                  <a:pt x="12814691" y="1384006"/>
                </a:lnTo>
                <a:lnTo>
                  <a:pt x="12812489" y="1426110"/>
                </a:lnTo>
                <a:lnTo>
                  <a:pt x="12811708" y="1463816"/>
                </a:lnTo>
                <a:lnTo>
                  <a:pt x="12810307" y="1515191"/>
                </a:lnTo>
                <a:lnTo>
                  <a:pt x="12806689" y="1570924"/>
                </a:lnTo>
                <a:lnTo>
                  <a:pt x="12802164" y="1628872"/>
                </a:lnTo>
                <a:lnTo>
                  <a:pt x="12798040" y="1686891"/>
                </a:lnTo>
                <a:lnTo>
                  <a:pt x="12795623" y="1742839"/>
                </a:lnTo>
                <a:lnTo>
                  <a:pt x="12796224" y="1794571"/>
                </a:lnTo>
                <a:lnTo>
                  <a:pt x="12801149" y="1839946"/>
                </a:lnTo>
                <a:lnTo>
                  <a:pt x="12811708" y="1876820"/>
                </a:lnTo>
                <a:lnTo>
                  <a:pt x="12818802" y="1902085"/>
                </a:lnTo>
                <a:lnTo>
                  <a:pt x="12822212" y="1934658"/>
                </a:lnTo>
                <a:lnTo>
                  <a:pt x="12822656" y="1973619"/>
                </a:lnTo>
                <a:lnTo>
                  <a:pt x="12820852" y="2018048"/>
                </a:lnTo>
                <a:lnTo>
                  <a:pt x="12817519" y="2067025"/>
                </a:lnTo>
                <a:lnTo>
                  <a:pt x="12813375" y="2119628"/>
                </a:lnTo>
                <a:lnTo>
                  <a:pt x="12809138" y="2174938"/>
                </a:lnTo>
                <a:lnTo>
                  <a:pt x="12805527" y="2232034"/>
                </a:lnTo>
                <a:lnTo>
                  <a:pt x="12803260" y="2289996"/>
                </a:lnTo>
                <a:lnTo>
                  <a:pt x="12803056" y="2347904"/>
                </a:lnTo>
                <a:lnTo>
                  <a:pt x="12805632" y="2404838"/>
                </a:lnTo>
                <a:lnTo>
                  <a:pt x="12811708" y="2459877"/>
                </a:lnTo>
                <a:lnTo>
                  <a:pt x="12775529" y="2469471"/>
                </a:lnTo>
                <a:lnTo>
                  <a:pt x="12733969" y="2474910"/>
                </a:lnTo>
                <a:lnTo>
                  <a:pt x="12687906" y="2476836"/>
                </a:lnTo>
                <a:lnTo>
                  <a:pt x="12638215" y="2475891"/>
                </a:lnTo>
                <a:lnTo>
                  <a:pt x="12585770" y="2472718"/>
                </a:lnTo>
                <a:lnTo>
                  <a:pt x="12531448" y="2467960"/>
                </a:lnTo>
                <a:lnTo>
                  <a:pt x="12476125" y="2462260"/>
                </a:lnTo>
                <a:lnTo>
                  <a:pt x="12420675" y="2456261"/>
                </a:lnTo>
                <a:lnTo>
                  <a:pt x="12365975" y="2450605"/>
                </a:lnTo>
                <a:lnTo>
                  <a:pt x="12312899" y="2445935"/>
                </a:lnTo>
                <a:lnTo>
                  <a:pt x="12262324" y="2442894"/>
                </a:lnTo>
                <a:lnTo>
                  <a:pt x="12215125" y="2442125"/>
                </a:lnTo>
                <a:lnTo>
                  <a:pt x="12172178" y="2444271"/>
                </a:lnTo>
                <a:lnTo>
                  <a:pt x="12134357" y="2449974"/>
                </a:lnTo>
                <a:lnTo>
                  <a:pt x="12102540" y="2459877"/>
                </a:lnTo>
                <a:lnTo>
                  <a:pt x="12074126" y="2468671"/>
                </a:lnTo>
                <a:lnTo>
                  <a:pt x="12039676" y="2473833"/>
                </a:lnTo>
                <a:lnTo>
                  <a:pt x="11999879" y="2475869"/>
                </a:lnTo>
                <a:lnTo>
                  <a:pt x="11955420" y="2475285"/>
                </a:lnTo>
                <a:lnTo>
                  <a:pt x="11906985" y="2472589"/>
                </a:lnTo>
                <a:lnTo>
                  <a:pt x="11855261" y="2468286"/>
                </a:lnTo>
                <a:lnTo>
                  <a:pt x="11800933" y="2462884"/>
                </a:lnTo>
                <a:lnTo>
                  <a:pt x="11744689" y="2456889"/>
                </a:lnTo>
                <a:lnTo>
                  <a:pt x="11687215" y="2450809"/>
                </a:lnTo>
                <a:lnTo>
                  <a:pt x="11629197" y="2445149"/>
                </a:lnTo>
                <a:lnTo>
                  <a:pt x="11571320" y="2440417"/>
                </a:lnTo>
                <a:lnTo>
                  <a:pt x="11514273" y="2437119"/>
                </a:lnTo>
                <a:lnTo>
                  <a:pt x="11458740" y="2435762"/>
                </a:lnTo>
                <a:lnTo>
                  <a:pt x="11405408" y="2436852"/>
                </a:lnTo>
                <a:lnTo>
                  <a:pt x="11354964" y="2440897"/>
                </a:lnTo>
                <a:lnTo>
                  <a:pt x="11308093" y="2448403"/>
                </a:lnTo>
                <a:lnTo>
                  <a:pt x="11265483" y="2459877"/>
                </a:lnTo>
                <a:lnTo>
                  <a:pt x="11227556" y="2470609"/>
                </a:lnTo>
                <a:lnTo>
                  <a:pt x="11189673" y="2477404"/>
                </a:lnTo>
                <a:lnTo>
                  <a:pt x="11151638" y="2480761"/>
                </a:lnTo>
                <a:lnTo>
                  <a:pt x="11113252" y="2481183"/>
                </a:lnTo>
                <a:lnTo>
                  <a:pt x="11074319" y="2479172"/>
                </a:lnTo>
                <a:lnTo>
                  <a:pt x="11034639" y="2475229"/>
                </a:lnTo>
                <a:lnTo>
                  <a:pt x="10994017" y="2469857"/>
                </a:lnTo>
                <a:lnTo>
                  <a:pt x="10952254" y="2463556"/>
                </a:lnTo>
                <a:lnTo>
                  <a:pt x="10909153" y="2456829"/>
                </a:lnTo>
                <a:lnTo>
                  <a:pt x="10864516" y="2450177"/>
                </a:lnTo>
                <a:lnTo>
                  <a:pt x="10818145" y="2444101"/>
                </a:lnTo>
                <a:lnTo>
                  <a:pt x="10769844" y="2439105"/>
                </a:lnTo>
                <a:lnTo>
                  <a:pt x="10719415" y="2435689"/>
                </a:lnTo>
                <a:lnTo>
                  <a:pt x="10666659" y="2434355"/>
                </a:lnTo>
                <a:lnTo>
                  <a:pt x="10611380" y="2435605"/>
                </a:lnTo>
                <a:lnTo>
                  <a:pt x="10553380" y="2439941"/>
                </a:lnTo>
                <a:lnTo>
                  <a:pt x="10492461" y="2447864"/>
                </a:lnTo>
                <a:lnTo>
                  <a:pt x="10428426" y="2459877"/>
                </a:lnTo>
                <a:lnTo>
                  <a:pt x="10357171" y="2473118"/>
                </a:lnTo>
                <a:lnTo>
                  <a:pt x="10290894" y="2481306"/>
                </a:lnTo>
                <a:lnTo>
                  <a:pt x="10229296" y="2485147"/>
                </a:lnTo>
                <a:lnTo>
                  <a:pt x="10172082" y="2485344"/>
                </a:lnTo>
                <a:lnTo>
                  <a:pt x="10118954" y="2482602"/>
                </a:lnTo>
                <a:lnTo>
                  <a:pt x="10069616" y="2477624"/>
                </a:lnTo>
                <a:lnTo>
                  <a:pt x="10023768" y="2471116"/>
                </a:lnTo>
                <a:lnTo>
                  <a:pt x="9981116" y="2463782"/>
                </a:lnTo>
                <a:lnTo>
                  <a:pt x="9941361" y="2456325"/>
                </a:lnTo>
                <a:lnTo>
                  <a:pt x="9904207" y="2449451"/>
                </a:lnTo>
                <a:lnTo>
                  <a:pt x="9869357" y="2443864"/>
                </a:lnTo>
                <a:lnTo>
                  <a:pt x="9836513" y="2440267"/>
                </a:lnTo>
                <a:lnTo>
                  <a:pt x="9805378" y="2439366"/>
                </a:lnTo>
                <a:lnTo>
                  <a:pt x="9775655" y="2441864"/>
                </a:lnTo>
                <a:lnTo>
                  <a:pt x="9747048" y="2448466"/>
                </a:lnTo>
                <a:lnTo>
                  <a:pt x="9719258" y="2459877"/>
                </a:lnTo>
                <a:lnTo>
                  <a:pt x="9658953" y="2483416"/>
                </a:lnTo>
                <a:lnTo>
                  <a:pt x="9603542" y="2492467"/>
                </a:lnTo>
                <a:lnTo>
                  <a:pt x="9552850" y="2491014"/>
                </a:lnTo>
                <a:lnTo>
                  <a:pt x="9506701" y="2483043"/>
                </a:lnTo>
                <a:lnTo>
                  <a:pt x="9464919" y="2472540"/>
                </a:lnTo>
                <a:lnTo>
                  <a:pt x="9427330" y="2463489"/>
                </a:lnTo>
                <a:lnTo>
                  <a:pt x="9393757" y="2459877"/>
                </a:lnTo>
                <a:lnTo>
                  <a:pt x="9364353" y="2460094"/>
                </a:lnTo>
                <a:lnTo>
                  <a:pt x="9326237" y="2460111"/>
                </a:lnTo>
                <a:lnTo>
                  <a:pt x="9280896" y="2459989"/>
                </a:lnTo>
                <a:lnTo>
                  <a:pt x="9229817" y="2459793"/>
                </a:lnTo>
                <a:lnTo>
                  <a:pt x="9174486" y="2459584"/>
                </a:lnTo>
                <a:lnTo>
                  <a:pt x="9116389" y="2459425"/>
                </a:lnTo>
                <a:lnTo>
                  <a:pt x="9057013" y="2459379"/>
                </a:lnTo>
                <a:lnTo>
                  <a:pt x="8997843" y="2459509"/>
                </a:lnTo>
                <a:lnTo>
                  <a:pt x="8940367" y="2459877"/>
                </a:lnTo>
                <a:lnTo>
                  <a:pt x="8877576" y="2459170"/>
                </a:lnTo>
                <a:lnTo>
                  <a:pt x="8829738" y="2456589"/>
                </a:lnTo>
                <a:lnTo>
                  <a:pt x="8791140" y="2453399"/>
                </a:lnTo>
                <a:lnTo>
                  <a:pt x="8756068" y="2450866"/>
                </a:lnTo>
                <a:lnTo>
                  <a:pt x="8718808" y="2450257"/>
                </a:lnTo>
                <a:lnTo>
                  <a:pt x="8673645" y="2452839"/>
                </a:lnTo>
                <a:lnTo>
                  <a:pt x="8614866" y="2459877"/>
                </a:lnTo>
                <a:lnTo>
                  <a:pt x="8561483" y="2464233"/>
                </a:lnTo>
                <a:lnTo>
                  <a:pt x="8506884" y="2463403"/>
                </a:lnTo>
                <a:lnTo>
                  <a:pt x="8451911" y="2459143"/>
                </a:lnTo>
                <a:lnTo>
                  <a:pt x="8397409" y="2453208"/>
                </a:lnTo>
                <a:lnTo>
                  <a:pt x="8344220" y="2447354"/>
                </a:lnTo>
                <a:lnTo>
                  <a:pt x="8293189" y="2443338"/>
                </a:lnTo>
                <a:lnTo>
                  <a:pt x="8245159" y="2442916"/>
                </a:lnTo>
                <a:lnTo>
                  <a:pt x="8200973" y="2447843"/>
                </a:lnTo>
                <a:lnTo>
                  <a:pt x="8161476" y="2459877"/>
                </a:lnTo>
                <a:lnTo>
                  <a:pt x="8131834" y="2469195"/>
                </a:lnTo>
                <a:lnTo>
                  <a:pt x="8098257" y="2473547"/>
                </a:lnTo>
                <a:lnTo>
                  <a:pt x="8060900" y="2473914"/>
                </a:lnTo>
                <a:lnTo>
                  <a:pt x="8019918" y="2471278"/>
                </a:lnTo>
                <a:lnTo>
                  <a:pt x="7975467" y="2466621"/>
                </a:lnTo>
                <a:lnTo>
                  <a:pt x="7927701" y="2460924"/>
                </a:lnTo>
                <a:lnTo>
                  <a:pt x="7876776" y="2455169"/>
                </a:lnTo>
                <a:lnTo>
                  <a:pt x="7822847" y="2450337"/>
                </a:lnTo>
                <a:lnTo>
                  <a:pt x="7766069" y="2447411"/>
                </a:lnTo>
                <a:lnTo>
                  <a:pt x="7706598" y="2447371"/>
                </a:lnTo>
                <a:lnTo>
                  <a:pt x="7644589" y="2451199"/>
                </a:lnTo>
                <a:lnTo>
                  <a:pt x="7580197" y="2459877"/>
                </a:lnTo>
                <a:lnTo>
                  <a:pt x="7518714" y="2469924"/>
                </a:lnTo>
                <a:lnTo>
                  <a:pt x="7475186" y="2475643"/>
                </a:lnTo>
                <a:lnTo>
                  <a:pt x="7446530" y="2477807"/>
                </a:lnTo>
                <a:lnTo>
                  <a:pt x="7429663" y="2477189"/>
                </a:lnTo>
                <a:lnTo>
                  <a:pt x="7421498" y="2474561"/>
                </a:lnTo>
                <a:lnTo>
                  <a:pt x="7418954" y="2470697"/>
                </a:lnTo>
                <a:lnTo>
                  <a:pt x="7418945" y="2466369"/>
                </a:lnTo>
                <a:lnTo>
                  <a:pt x="7418388" y="2462350"/>
                </a:lnTo>
                <a:lnTo>
                  <a:pt x="7414198" y="2459413"/>
                </a:lnTo>
                <a:lnTo>
                  <a:pt x="7403292" y="2458331"/>
                </a:lnTo>
                <a:lnTo>
                  <a:pt x="7382585" y="2459877"/>
                </a:lnTo>
                <a:lnTo>
                  <a:pt x="7318990" y="2463431"/>
                </a:lnTo>
                <a:lnTo>
                  <a:pt x="7269777" y="2460781"/>
                </a:lnTo>
                <a:lnTo>
                  <a:pt x="7227566" y="2457680"/>
                </a:lnTo>
                <a:lnTo>
                  <a:pt x="7184973" y="2459877"/>
                </a:lnTo>
                <a:lnTo>
                  <a:pt x="7156714" y="2462067"/>
                </a:lnTo>
                <a:lnTo>
                  <a:pt x="7114548" y="2462869"/>
                </a:lnTo>
                <a:lnTo>
                  <a:pt x="7062065" y="2462642"/>
                </a:lnTo>
                <a:lnTo>
                  <a:pt x="7002856" y="2461748"/>
                </a:lnTo>
                <a:lnTo>
                  <a:pt x="6940511" y="2460546"/>
                </a:lnTo>
                <a:lnTo>
                  <a:pt x="6878621" y="2459397"/>
                </a:lnTo>
                <a:lnTo>
                  <a:pt x="6820776" y="2458662"/>
                </a:lnTo>
                <a:lnTo>
                  <a:pt x="6770566" y="2458702"/>
                </a:lnTo>
                <a:lnTo>
                  <a:pt x="6731583" y="2459877"/>
                </a:lnTo>
                <a:lnTo>
                  <a:pt x="6693829" y="2460671"/>
                </a:lnTo>
                <a:lnTo>
                  <a:pt x="6646693" y="2459760"/>
                </a:lnTo>
                <a:lnTo>
                  <a:pt x="6592843" y="2457788"/>
                </a:lnTo>
                <a:lnTo>
                  <a:pt x="6534947" y="2455403"/>
                </a:lnTo>
                <a:lnTo>
                  <a:pt x="6475675" y="2453250"/>
                </a:lnTo>
                <a:lnTo>
                  <a:pt x="6417695" y="2451974"/>
                </a:lnTo>
                <a:lnTo>
                  <a:pt x="6363676" y="2452223"/>
                </a:lnTo>
                <a:lnTo>
                  <a:pt x="6316286" y="2454642"/>
                </a:lnTo>
                <a:lnTo>
                  <a:pt x="6278193" y="2459877"/>
                </a:lnTo>
                <a:lnTo>
                  <a:pt x="6234150" y="2465375"/>
                </a:lnTo>
                <a:lnTo>
                  <a:pt x="6186748" y="2465608"/>
                </a:lnTo>
                <a:lnTo>
                  <a:pt x="6137511" y="2462636"/>
                </a:lnTo>
                <a:lnTo>
                  <a:pt x="6087963" y="2458517"/>
                </a:lnTo>
                <a:lnTo>
                  <a:pt x="6039627" y="2455311"/>
                </a:lnTo>
                <a:lnTo>
                  <a:pt x="5994029" y="2455078"/>
                </a:lnTo>
                <a:lnTo>
                  <a:pt x="5952692" y="2459877"/>
                </a:lnTo>
                <a:lnTo>
                  <a:pt x="5933642" y="2462227"/>
                </a:lnTo>
                <a:lnTo>
                  <a:pt x="5908650" y="2462875"/>
                </a:lnTo>
                <a:lnTo>
                  <a:pt x="5842575" y="2460195"/>
                </a:lnTo>
                <a:lnTo>
                  <a:pt x="5802359" y="2457429"/>
                </a:lnTo>
                <a:lnTo>
                  <a:pt x="5757936" y="2454088"/>
                </a:lnTo>
                <a:lnTo>
                  <a:pt x="5709740" y="2450453"/>
                </a:lnTo>
                <a:lnTo>
                  <a:pt x="5658204" y="2446806"/>
                </a:lnTo>
                <a:lnTo>
                  <a:pt x="5603761" y="2443427"/>
                </a:lnTo>
                <a:lnTo>
                  <a:pt x="5546846" y="2440600"/>
                </a:lnTo>
                <a:lnTo>
                  <a:pt x="5487892" y="2438605"/>
                </a:lnTo>
                <a:lnTo>
                  <a:pt x="5427333" y="2437724"/>
                </a:lnTo>
                <a:lnTo>
                  <a:pt x="5365602" y="2438238"/>
                </a:lnTo>
                <a:lnTo>
                  <a:pt x="5303133" y="2440429"/>
                </a:lnTo>
                <a:lnTo>
                  <a:pt x="5240360" y="2444578"/>
                </a:lnTo>
                <a:lnTo>
                  <a:pt x="5177716" y="2450966"/>
                </a:lnTo>
                <a:lnTo>
                  <a:pt x="5115635" y="2459877"/>
                </a:lnTo>
                <a:lnTo>
                  <a:pt x="5030966" y="2472798"/>
                </a:lnTo>
                <a:lnTo>
                  <a:pt x="4965672" y="2480435"/>
                </a:lnTo>
                <a:lnTo>
                  <a:pt x="4916967" y="2483688"/>
                </a:lnTo>
                <a:lnTo>
                  <a:pt x="4882063" y="2483457"/>
                </a:lnTo>
                <a:lnTo>
                  <a:pt x="4858175" y="2480641"/>
                </a:lnTo>
                <a:lnTo>
                  <a:pt x="4842516" y="2476141"/>
                </a:lnTo>
                <a:lnTo>
                  <a:pt x="4832299" y="2470857"/>
                </a:lnTo>
                <a:lnTo>
                  <a:pt x="4824739" y="2465689"/>
                </a:lnTo>
                <a:lnTo>
                  <a:pt x="4817049" y="2461536"/>
                </a:lnTo>
                <a:lnTo>
                  <a:pt x="4806443" y="2459298"/>
                </a:lnTo>
                <a:lnTo>
                  <a:pt x="4790134" y="2459877"/>
                </a:lnTo>
                <a:lnTo>
                  <a:pt x="4769392" y="2461400"/>
                </a:lnTo>
                <a:lnTo>
                  <a:pt x="4739494" y="2462423"/>
                </a:lnTo>
                <a:lnTo>
                  <a:pt x="4701578" y="2463011"/>
                </a:lnTo>
                <a:lnTo>
                  <a:pt x="4656783" y="2463231"/>
                </a:lnTo>
                <a:lnTo>
                  <a:pt x="4606248" y="2463151"/>
                </a:lnTo>
                <a:lnTo>
                  <a:pt x="4551110" y="2462836"/>
                </a:lnTo>
                <a:lnTo>
                  <a:pt x="4492509" y="2462353"/>
                </a:lnTo>
                <a:lnTo>
                  <a:pt x="4431584" y="2461769"/>
                </a:lnTo>
                <a:lnTo>
                  <a:pt x="4369472" y="2461151"/>
                </a:lnTo>
                <a:lnTo>
                  <a:pt x="4307312" y="2460565"/>
                </a:lnTo>
                <a:lnTo>
                  <a:pt x="4246243" y="2460078"/>
                </a:lnTo>
                <a:lnTo>
                  <a:pt x="4187403" y="2459757"/>
                </a:lnTo>
                <a:lnTo>
                  <a:pt x="4131931" y="2459667"/>
                </a:lnTo>
                <a:lnTo>
                  <a:pt x="4080966" y="2459877"/>
                </a:lnTo>
                <a:lnTo>
                  <a:pt x="4002093" y="2460003"/>
                </a:lnTo>
                <a:lnTo>
                  <a:pt x="3953459" y="2459210"/>
                </a:lnTo>
                <a:lnTo>
                  <a:pt x="3927051" y="2458024"/>
                </a:lnTo>
                <a:lnTo>
                  <a:pt x="3914851" y="2456971"/>
                </a:lnTo>
                <a:lnTo>
                  <a:pt x="3908846" y="2456578"/>
                </a:lnTo>
                <a:lnTo>
                  <a:pt x="3901018" y="2457371"/>
                </a:lnTo>
                <a:lnTo>
                  <a:pt x="3883354" y="2459877"/>
                </a:lnTo>
                <a:lnTo>
                  <a:pt x="3835814" y="2461305"/>
                </a:lnTo>
                <a:lnTo>
                  <a:pt x="3784310" y="2457495"/>
                </a:lnTo>
                <a:lnTo>
                  <a:pt x="3732924" y="2454876"/>
                </a:lnTo>
                <a:lnTo>
                  <a:pt x="3685742" y="2459877"/>
                </a:lnTo>
                <a:lnTo>
                  <a:pt x="3641006" y="2462823"/>
                </a:lnTo>
                <a:lnTo>
                  <a:pt x="3593699" y="2456781"/>
                </a:lnTo>
                <a:lnTo>
                  <a:pt x="3543010" y="2452286"/>
                </a:lnTo>
                <a:lnTo>
                  <a:pt x="3488130" y="2459877"/>
                </a:lnTo>
                <a:lnTo>
                  <a:pt x="3463346" y="2463888"/>
                </a:lnTo>
                <a:lnTo>
                  <a:pt x="3428395" y="2464939"/>
                </a:lnTo>
                <a:lnTo>
                  <a:pt x="3385036" y="2463699"/>
                </a:lnTo>
                <a:lnTo>
                  <a:pt x="3335029" y="2460836"/>
                </a:lnTo>
                <a:lnTo>
                  <a:pt x="3280135" y="2457021"/>
                </a:lnTo>
                <a:lnTo>
                  <a:pt x="3222113" y="2452923"/>
                </a:lnTo>
                <a:lnTo>
                  <a:pt x="3162723" y="2449212"/>
                </a:lnTo>
                <a:lnTo>
                  <a:pt x="3103724" y="2446556"/>
                </a:lnTo>
                <a:lnTo>
                  <a:pt x="3046878" y="2445625"/>
                </a:lnTo>
                <a:lnTo>
                  <a:pt x="2993944" y="2447088"/>
                </a:lnTo>
                <a:lnTo>
                  <a:pt x="2946682" y="2451616"/>
                </a:lnTo>
                <a:lnTo>
                  <a:pt x="2906851" y="2459877"/>
                </a:lnTo>
                <a:lnTo>
                  <a:pt x="2848805" y="2470960"/>
                </a:lnTo>
                <a:lnTo>
                  <a:pt x="2796023" y="2471473"/>
                </a:lnTo>
                <a:lnTo>
                  <a:pt x="2747654" y="2465542"/>
                </a:lnTo>
                <a:lnTo>
                  <a:pt x="2702851" y="2457291"/>
                </a:lnTo>
                <a:lnTo>
                  <a:pt x="2660765" y="2450846"/>
                </a:lnTo>
                <a:lnTo>
                  <a:pt x="2620548" y="2450333"/>
                </a:lnTo>
                <a:lnTo>
                  <a:pt x="2581350" y="2459877"/>
                </a:lnTo>
                <a:lnTo>
                  <a:pt x="2544900" y="2468322"/>
                </a:lnTo>
                <a:lnTo>
                  <a:pt x="2498194" y="2470142"/>
                </a:lnTo>
                <a:lnTo>
                  <a:pt x="2444134" y="2467271"/>
                </a:lnTo>
                <a:lnTo>
                  <a:pt x="2385624" y="2461643"/>
                </a:lnTo>
                <a:lnTo>
                  <a:pt x="2325568" y="2455194"/>
                </a:lnTo>
                <a:lnTo>
                  <a:pt x="2266870" y="2449858"/>
                </a:lnTo>
                <a:lnTo>
                  <a:pt x="2212433" y="2447570"/>
                </a:lnTo>
                <a:lnTo>
                  <a:pt x="2165162" y="2450264"/>
                </a:lnTo>
                <a:lnTo>
                  <a:pt x="2127960" y="2459877"/>
                </a:lnTo>
                <a:lnTo>
                  <a:pt x="2108761" y="2465953"/>
                </a:lnTo>
                <a:lnTo>
                  <a:pt x="2084388" y="2469848"/>
                </a:lnTo>
                <a:lnTo>
                  <a:pt x="2055124" y="2471846"/>
                </a:lnTo>
                <a:lnTo>
                  <a:pt x="2021254" y="2472232"/>
                </a:lnTo>
                <a:lnTo>
                  <a:pt x="1983062" y="2471290"/>
                </a:lnTo>
                <a:lnTo>
                  <a:pt x="1940830" y="2469304"/>
                </a:lnTo>
                <a:lnTo>
                  <a:pt x="1894844" y="2466559"/>
                </a:lnTo>
                <a:lnTo>
                  <a:pt x="1845387" y="2463338"/>
                </a:lnTo>
                <a:lnTo>
                  <a:pt x="1792742" y="2459927"/>
                </a:lnTo>
                <a:lnTo>
                  <a:pt x="1737194" y="2456609"/>
                </a:lnTo>
                <a:lnTo>
                  <a:pt x="1679027" y="2453668"/>
                </a:lnTo>
                <a:lnTo>
                  <a:pt x="1618523" y="2451390"/>
                </a:lnTo>
                <a:lnTo>
                  <a:pt x="1555968" y="2450057"/>
                </a:lnTo>
                <a:lnTo>
                  <a:pt x="1491644" y="2449956"/>
                </a:lnTo>
                <a:lnTo>
                  <a:pt x="1425836" y="2451369"/>
                </a:lnTo>
                <a:lnTo>
                  <a:pt x="1358828" y="2454581"/>
                </a:lnTo>
                <a:lnTo>
                  <a:pt x="1290903" y="2459877"/>
                </a:lnTo>
                <a:lnTo>
                  <a:pt x="1244504" y="2463820"/>
                </a:lnTo>
                <a:lnTo>
                  <a:pt x="1198146" y="2466946"/>
                </a:lnTo>
                <a:lnTo>
                  <a:pt x="1151777" y="2469319"/>
                </a:lnTo>
                <a:lnTo>
                  <a:pt x="1105345" y="2471001"/>
                </a:lnTo>
                <a:lnTo>
                  <a:pt x="1058798" y="2472056"/>
                </a:lnTo>
                <a:lnTo>
                  <a:pt x="1012084" y="2472550"/>
                </a:lnTo>
                <a:lnTo>
                  <a:pt x="965151" y="2472544"/>
                </a:lnTo>
                <a:lnTo>
                  <a:pt x="917947" y="2472104"/>
                </a:lnTo>
                <a:lnTo>
                  <a:pt x="870420" y="2471292"/>
                </a:lnTo>
                <a:lnTo>
                  <a:pt x="822518" y="2470173"/>
                </a:lnTo>
                <a:lnTo>
                  <a:pt x="774190" y="2468810"/>
                </a:lnTo>
                <a:lnTo>
                  <a:pt x="725384" y="2467268"/>
                </a:lnTo>
                <a:lnTo>
                  <a:pt x="676047" y="2465609"/>
                </a:lnTo>
                <a:lnTo>
                  <a:pt x="626127" y="2463898"/>
                </a:lnTo>
                <a:lnTo>
                  <a:pt x="575573" y="2462199"/>
                </a:lnTo>
                <a:lnTo>
                  <a:pt x="524333" y="2460575"/>
                </a:lnTo>
                <a:lnTo>
                  <a:pt x="472355" y="2459091"/>
                </a:lnTo>
                <a:lnTo>
                  <a:pt x="419587" y="2457809"/>
                </a:lnTo>
                <a:lnTo>
                  <a:pt x="365976" y="2456794"/>
                </a:lnTo>
                <a:lnTo>
                  <a:pt x="311472" y="2456109"/>
                </a:lnTo>
                <a:lnTo>
                  <a:pt x="256021" y="2455819"/>
                </a:lnTo>
                <a:lnTo>
                  <a:pt x="199573" y="2455987"/>
                </a:lnTo>
                <a:lnTo>
                  <a:pt x="142075" y="2456677"/>
                </a:lnTo>
                <a:lnTo>
                  <a:pt x="83476" y="2457952"/>
                </a:lnTo>
                <a:lnTo>
                  <a:pt x="23722" y="2459877"/>
                </a:lnTo>
                <a:lnTo>
                  <a:pt x="10272" y="2424744"/>
                </a:lnTo>
                <a:lnTo>
                  <a:pt x="2721" y="2385137"/>
                </a:lnTo>
                <a:lnTo>
                  <a:pt x="0" y="2341650"/>
                </a:lnTo>
                <a:lnTo>
                  <a:pt x="1038" y="2294879"/>
                </a:lnTo>
                <a:lnTo>
                  <a:pt x="4767" y="2245416"/>
                </a:lnTo>
                <a:lnTo>
                  <a:pt x="10116" y="2193859"/>
                </a:lnTo>
                <a:lnTo>
                  <a:pt x="16016" y="2140801"/>
                </a:lnTo>
                <a:lnTo>
                  <a:pt x="21396" y="2086837"/>
                </a:lnTo>
                <a:lnTo>
                  <a:pt x="25187" y="2032563"/>
                </a:lnTo>
                <a:lnTo>
                  <a:pt x="26319" y="1978572"/>
                </a:lnTo>
                <a:lnTo>
                  <a:pt x="23722" y="1925461"/>
                </a:lnTo>
                <a:lnTo>
                  <a:pt x="20017" y="1867220"/>
                </a:lnTo>
                <a:lnTo>
                  <a:pt x="19921" y="1818902"/>
                </a:lnTo>
                <a:lnTo>
                  <a:pt x="22283" y="1777576"/>
                </a:lnTo>
                <a:lnTo>
                  <a:pt x="25955" y="1740314"/>
                </a:lnTo>
                <a:lnTo>
                  <a:pt x="29787" y="1704188"/>
                </a:lnTo>
                <a:lnTo>
                  <a:pt x="32629" y="1666268"/>
                </a:lnTo>
                <a:lnTo>
                  <a:pt x="33332" y="1623625"/>
                </a:lnTo>
                <a:lnTo>
                  <a:pt x="30747" y="1573331"/>
                </a:lnTo>
                <a:lnTo>
                  <a:pt x="23722" y="1512457"/>
                </a:lnTo>
                <a:lnTo>
                  <a:pt x="15703" y="1440985"/>
                </a:lnTo>
                <a:lnTo>
                  <a:pt x="12473" y="1377023"/>
                </a:lnTo>
                <a:lnTo>
                  <a:pt x="12782" y="1319651"/>
                </a:lnTo>
                <a:lnTo>
                  <a:pt x="15383" y="1267950"/>
                </a:lnTo>
                <a:lnTo>
                  <a:pt x="19026" y="1220999"/>
                </a:lnTo>
                <a:lnTo>
                  <a:pt x="22463" y="1177879"/>
                </a:lnTo>
                <a:lnTo>
                  <a:pt x="24445" y="1137670"/>
                </a:lnTo>
                <a:lnTo>
                  <a:pt x="23722" y="1099453"/>
                </a:lnTo>
                <a:lnTo>
                  <a:pt x="22130" y="1066069"/>
                </a:lnTo>
                <a:lnTo>
                  <a:pt x="21247" y="1026571"/>
                </a:lnTo>
                <a:lnTo>
                  <a:pt x="20942" y="981984"/>
                </a:lnTo>
                <a:lnTo>
                  <a:pt x="21080" y="933335"/>
                </a:lnTo>
                <a:lnTo>
                  <a:pt x="21527" y="881648"/>
                </a:lnTo>
                <a:lnTo>
                  <a:pt x="22150" y="827949"/>
                </a:lnTo>
                <a:lnTo>
                  <a:pt x="22814" y="773264"/>
                </a:lnTo>
                <a:lnTo>
                  <a:pt x="23387" y="718619"/>
                </a:lnTo>
                <a:lnTo>
                  <a:pt x="23734" y="665039"/>
                </a:lnTo>
                <a:lnTo>
                  <a:pt x="23722" y="613551"/>
                </a:lnTo>
                <a:lnTo>
                  <a:pt x="24778" y="572555"/>
                </a:lnTo>
                <a:lnTo>
                  <a:pt x="27895" y="532588"/>
                </a:lnTo>
                <a:lnTo>
                  <a:pt x="32397" y="492928"/>
                </a:lnTo>
                <a:lnTo>
                  <a:pt x="37608" y="452853"/>
                </a:lnTo>
                <a:lnTo>
                  <a:pt x="42852" y="411640"/>
                </a:lnTo>
                <a:lnTo>
                  <a:pt x="47454" y="368568"/>
                </a:lnTo>
                <a:lnTo>
                  <a:pt x="50737" y="322912"/>
                </a:lnTo>
                <a:lnTo>
                  <a:pt x="52026" y="273953"/>
                </a:lnTo>
                <a:lnTo>
                  <a:pt x="50645" y="220966"/>
                </a:lnTo>
                <a:lnTo>
                  <a:pt x="45918" y="163230"/>
                </a:lnTo>
                <a:lnTo>
                  <a:pt x="37169" y="100022"/>
                </a:lnTo>
                <a:lnTo>
                  <a:pt x="23722" y="306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5974" y="7063841"/>
            <a:ext cx="126339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Il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Punto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Unico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Accesso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rappresenta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primo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snodo</a:t>
            </a:r>
            <a:r>
              <a:rPr sz="2000" spc="3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funzionale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della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Casa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della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Comunità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essere </a:t>
            </a:r>
            <a:r>
              <a:rPr sz="2000" dirty="0">
                <a:latin typeface="Arial MT"/>
                <a:cs typeface="Arial MT"/>
              </a:rPr>
              <a:t>collocato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come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spazio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fisicamente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operativamente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integrato</a:t>
            </a:r>
            <a:r>
              <a:rPr sz="2000" spc="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l’area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dei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servizi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distrettuali.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Nel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caso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della </a:t>
            </a:r>
            <a:r>
              <a:rPr sz="2000" dirty="0">
                <a:latin typeface="Arial MT"/>
                <a:cs typeface="Arial MT"/>
              </a:rPr>
              <a:t>CdC</a:t>
            </a:r>
            <a:r>
              <a:rPr sz="2000" spc="3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Hub,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PUA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assume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una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funzione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non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solo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accoglienza,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attivazione</a:t>
            </a:r>
            <a:r>
              <a:rPr sz="2000" b="1" spc="3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della</a:t>
            </a:r>
            <a:r>
              <a:rPr sz="2000" b="1" spc="3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presa</a:t>
            </a:r>
            <a:r>
              <a:rPr sz="2000" b="1" spc="3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3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carico</a:t>
            </a:r>
            <a:r>
              <a:rPr sz="2000" spc="-10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operando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interfaccia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cittadino,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servizi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sanitari,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servizi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sociali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Domiciliari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9" name="object 9" descr="Immagine che contiene testo, Carattere, logo, Elementi grafici  Il contenuto generato dall'IA potrebbe non essere corretto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88" y="1335913"/>
            <a:ext cx="2085975" cy="388620"/>
          </a:xfrm>
          <a:custGeom>
            <a:avLst/>
            <a:gdLst/>
            <a:ahLst/>
            <a:cxnLst/>
            <a:rect l="l" t="t" r="r" b="b"/>
            <a:pathLst>
              <a:path w="2085975" h="388619">
                <a:moveTo>
                  <a:pt x="0" y="23748"/>
                </a:moveTo>
                <a:lnTo>
                  <a:pt x="1872" y="14519"/>
                </a:lnTo>
                <a:lnTo>
                  <a:pt x="6977" y="6969"/>
                </a:lnTo>
                <a:lnTo>
                  <a:pt x="14546" y="1871"/>
                </a:lnTo>
                <a:lnTo>
                  <a:pt x="23812" y="0"/>
                </a:lnTo>
                <a:lnTo>
                  <a:pt x="2061806" y="0"/>
                </a:lnTo>
                <a:lnTo>
                  <a:pt x="2071109" y="1871"/>
                </a:lnTo>
                <a:lnTo>
                  <a:pt x="2078697" y="6969"/>
                </a:lnTo>
                <a:lnTo>
                  <a:pt x="2083809" y="14519"/>
                </a:lnTo>
                <a:lnTo>
                  <a:pt x="2085682" y="23748"/>
                </a:lnTo>
                <a:lnTo>
                  <a:pt x="2085682" y="364489"/>
                </a:lnTo>
                <a:lnTo>
                  <a:pt x="2083809" y="373792"/>
                </a:lnTo>
                <a:lnTo>
                  <a:pt x="2078697" y="381380"/>
                </a:lnTo>
                <a:lnTo>
                  <a:pt x="2071109" y="386492"/>
                </a:lnTo>
                <a:lnTo>
                  <a:pt x="2061806" y="388365"/>
                </a:lnTo>
                <a:lnTo>
                  <a:pt x="23812" y="388365"/>
                </a:lnTo>
                <a:lnTo>
                  <a:pt x="14546" y="386492"/>
                </a:lnTo>
                <a:lnTo>
                  <a:pt x="6977" y="381380"/>
                </a:lnTo>
                <a:lnTo>
                  <a:pt x="1872" y="373792"/>
                </a:lnTo>
                <a:lnTo>
                  <a:pt x="0" y="364489"/>
                </a:lnTo>
                <a:lnTo>
                  <a:pt x="0" y="23748"/>
                </a:lnTo>
                <a:close/>
              </a:path>
            </a:pathLst>
          </a:custGeom>
          <a:ln w="7620">
            <a:solidFill>
              <a:srgbClr val="1C9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7796" y="1422653"/>
            <a:ext cx="18840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C966F"/>
                </a:solidFill>
                <a:latin typeface="Arial MT"/>
                <a:cs typeface="Arial MT"/>
              </a:rPr>
              <a:t>INTEGRAZIONE</a:t>
            </a:r>
            <a:r>
              <a:rPr sz="1250" spc="30" dirty="0">
                <a:solidFill>
                  <a:srgbClr val="1C966F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1C966F"/>
                </a:solidFill>
                <a:latin typeface="Arial MT"/>
                <a:cs typeface="Arial MT"/>
              </a:rPr>
              <a:t>ESTESA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81304" y="1762125"/>
            <a:ext cx="11164570" cy="124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10"/>
              </a:lnSpc>
            </a:pPr>
            <a:r>
              <a:rPr sz="3900" spc="-20" dirty="0">
                <a:solidFill>
                  <a:srgbClr val="030303"/>
                </a:solidFill>
                <a:latin typeface="Arial MT"/>
                <a:cs typeface="Arial MT"/>
              </a:rPr>
              <a:t>Rete</a:t>
            </a:r>
            <a:r>
              <a:rPr sz="3900" spc="-25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Allargata:</a:t>
            </a:r>
            <a:r>
              <a:rPr sz="3900" spc="-20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Oncologia,</a:t>
            </a:r>
            <a:r>
              <a:rPr sz="3900" spc="-1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Hospice,</a:t>
            </a:r>
            <a:r>
              <a:rPr sz="3900" spc="-15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Prevenzione</a:t>
            </a:r>
            <a:r>
              <a:rPr sz="3900" spc="-14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50" dirty="0">
                <a:solidFill>
                  <a:srgbClr val="030303"/>
                </a:solidFill>
                <a:latin typeface="Arial MT"/>
                <a:cs typeface="Arial MT"/>
              </a:rPr>
              <a:t>e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Territorio</a:t>
            </a:r>
            <a:endParaRPr sz="39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3788" y="3341370"/>
            <a:ext cx="3112135" cy="3524885"/>
            <a:chOff x="793788" y="3341370"/>
            <a:chExt cx="3112135" cy="3524885"/>
          </a:xfrm>
        </p:grpSpPr>
        <p:sp>
          <p:nvSpPr>
            <p:cNvPr id="6" name="object 6"/>
            <p:cNvSpPr/>
            <p:nvPr/>
          </p:nvSpPr>
          <p:spPr>
            <a:xfrm>
              <a:off x="793788" y="3341370"/>
              <a:ext cx="3112135" cy="3524885"/>
            </a:xfrm>
            <a:custGeom>
              <a:avLst/>
              <a:gdLst/>
              <a:ahLst/>
              <a:cxnLst/>
              <a:rect l="l" t="t" r="r" b="b"/>
              <a:pathLst>
                <a:path w="3112135" h="3524884">
                  <a:moveTo>
                    <a:pt x="3082124" y="0"/>
                  </a:moveTo>
                  <a:lnTo>
                    <a:pt x="29781" y="0"/>
                  </a:lnTo>
                  <a:lnTo>
                    <a:pt x="18189" y="2341"/>
                  </a:lnTo>
                  <a:lnTo>
                    <a:pt x="8723" y="8731"/>
                  </a:lnTo>
                  <a:lnTo>
                    <a:pt x="2340" y="18216"/>
                  </a:lnTo>
                  <a:lnTo>
                    <a:pt x="0" y="29845"/>
                  </a:lnTo>
                  <a:lnTo>
                    <a:pt x="0" y="3495040"/>
                  </a:lnTo>
                  <a:lnTo>
                    <a:pt x="2340" y="3506668"/>
                  </a:lnTo>
                  <a:lnTo>
                    <a:pt x="8723" y="3516153"/>
                  </a:lnTo>
                  <a:lnTo>
                    <a:pt x="18189" y="3522543"/>
                  </a:lnTo>
                  <a:lnTo>
                    <a:pt x="29781" y="3524884"/>
                  </a:lnTo>
                  <a:lnTo>
                    <a:pt x="3082124" y="3524884"/>
                  </a:lnTo>
                  <a:lnTo>
                    <a:pt x="3093753" y="3522543"/>
                  </a:lnTo>
                  <a:lnTo>
                    <a:pt x="3103238" y="3516153"/>
                  </a:lnTo>
                  <a:lnTo>
                    <a:pt x="3109628" y="3506668"/>
                  </a:lnTo>
                  <a:lnTo>
                    <a:pt x="3111969" y="3495040"/>
                  </a:lnTo>
                  <a:lnTo>
                    <a:pt x="3111969" y="29845"/>
                  </a:lnTo>
                  <a:lnTo>
                    <a:pt x="3109628" y="18216"/>
                  </a:lnTo>
                  <a:lnTo>
                    <a:pt x="3103238" y="8731"/>
                  </a:lnTo>
                  <a:lnTo>
                    <a:pt x="3093753" y="2341"/>
                  </a:lnTo>
                  <a:lnTo>
                    <a:pt x="3082124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2149" y="3539744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30" h="595629">
                  <a:moveTo>
                    <a:pt x="297662" y="0"/>
                  </a:moveTo>
                  <a:lnTo>
                    <a:pt x="249378" y="3894"/>
                  </a:lnTo>
                  <a:lnTo>
                    <a:pt x="203575" y="15170"/>
                  </a:lnTo>
                  <a:lnTo>
                    <a:pt x="160866" y="33216"/>
                  </a:lnTo>
                  <a:lnTo>
                    <a:pt x="121863" y="57420"/>
                  </a:lnTo>
                  <a:lnTo>
                    <a:pt x="87180" y="87169"/>
                  </a:lnTo>
                  <a:lnTo>
                    <a:pt x="57429" y="121852"/>
                  </a:lnTo>
                  <a:lnTo>
                    <a:pt x="33223" y="160858"/>
                  </a:lnTo>
                  <a:lnTo>
                    <a:pt x="15174" y="203573"/>
                  </a:lnTo>
                  <a:lnTo>
                    <a:pt x="3895" y="249387"/>
                  </a:lnTo>
                  <a:lnTo>
                    <a:pt x="0" y="297687"/>
                  </a:lnTo>
                  <a:lnTo>
                    <a:pt x="3895" y="345953"/>
                  </a:lnTo>
                  <a:lnTo>
                    <a:pt x="15174" y="391740"/>
                  </a:lnTo>
                  <a:lnTo>
                    <a:pt x="33223" y="434434"/>
                  </a:lnTo>
                  <a:lnTo>
                    <a:pt x="57429" y="473423"/>
                  </a:lnTo>
                  <a:lnTo>
                    <a:pt x="87180" y="508095"/>
                  </a:lnTo>
                  <a:lnTo>
                    <a:pt x="121863" y="537836"/>
                  </a:lnTo>
                  <a:lnTo>
                    <a:pt x="160866" y="562035"/>
                  </a:lnTo>
                  <a:lnTo>
                    <a:pt x="203575" y="580079"/>
                  </a:lnTo>
                  <a:lnTo>
                    <a:pt x="249378" y="591354"/>
                  </a:lnTo>
                  <a:lnTo>
                    <a:pt x="297662" y="595249"/>
                  </a:lnTo>
                  <a:lnTo>
                    <a:pt x="345931" y="591354"/>
                  </a:lnTo>
                  <a:lnTo>
                    <a:pt x="391727" y="580079"/>
                  </a:lnTo>
                  <a:lnTo>
                    <a:pt x="434436" y="562035"/>
                  </a:lnTo>
                  <a:lnTo>
                    <a:pt x="473442" y="537836"/>
                  </a:lnTo>
                  <a:lnTo>
                    <a:pt x="508133" y="508095"/>
                  </a:lnTo>
                  <a:lnTo>
                    <a:pt x="537893" y="473423"/>
                  </a:lnTo>
                  <a:lnTo>
                    <a:pt x="562109" y="434434"/>
                  </a:lnTo>
                  <a:lnTo>
                    <a:pt x="580167" y="391740"/>
                  </a:lnTo>
                  <a:lnTo>
                    <a:pt x="591452" y="345953"/>
                  </a:lnTo>
                  <a:lnTo>
                    <a:pt x="595350" y="297687"/>
                  </a:lnTo>
                  <a:lnTo>
                    <a:pt x="591452" y="249387"/>
                  </a:lnTo>
                  <a:lnTo>
                    <a:pt x="580167" y="203573"/>
                  </a:lnTo>
                  <a:lnTo>
                    <a:pt x="562109" y="160858"/>
                  </a:lnTo>
                  <a:lnTo>
                    <a:pt x="537893" y="121852"/>
                  </a:lnTo>
                  <a:lnTo>
                    <a:pt x="508133" y="87169"/>
                  </a:lnTo>
                  <a:lnTo>
                    <a:pt x="473442" y="57420"/>
                  </a:lnTo>
                  <a:lnTo>
                    <a:pt x="434436" y="33216"/>
                  </a:lnTo>
                  <a:lnTo>
                    <a:pt x="391727" y="15170"/>
                  </a:lnTo>
                  <a:lnTo>
                    <a:pt x="345931" y="3894"/>
                  </a:lnTo>
                  <a:lnTo>
                    <a:pt x="29766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9300" y="3713802"/>
              <a:ext cx="240665" cy="247015"/>
            </a:xfrm>
            <a:custGeom>
              <a:avLst/>
              <a:gdLst/>
              <a:ahLst/>
              <a:cxnLst/>
              <a:rect l="l" t="t" r="r" b="b"/>
              <a:pathLst>
                <a:path w="240665" h="247014">
                  <a:moveTo>
                    <a:pt x="196652" y="152506"/>
                  </a:moveTo>
                  <a:lnTo>
                    <a:pt x="195028" y="151781"/>
                  </a:lnTo>
                  <a:lnTo>
                    <a:pt x="193113" y="151426"/>
                  </a:lnTo>
                  <a:lnTo>
                    <a:pt x="178357" y="151393"/>
                  </a:lnTo>
                </a:path>
                <a:path w="240665" h="247014">
                  <a:moveTo>
                    <a:pt x="157799" y="151485"/>
                  </a:moveTo>
                  <a:lnTo>
                    <a:pt x="150196" y="159088"/>
                  </a:lnTo>
                  <a:lnTo>
                    <a:pt x="150133" y="169047"/>
                  </a:lnTo>
                </a:path>
                <a:path w="240665" h="247014">
                  <a:moveTo>
                    <a:pt x="150155" y="190671"/>
                  </a:moveTo>
                  <a:lnTo>
                    <a:pt x="158101" y="198849"/>
                  </a:lnTo>
                  <a:lnTo>
                    <a:pt x="168681" y="198893"/>
                  </a:lnTo>
                </a:path>
                <a:path w="240665" h="247014">
                  <a:moveTo>
                    <a:pt x="192166" y="198871"/>
                  </a:moveTo>
                  <a:lnTo>
                    <a:pt x="200694" y="190807"/>
                  </a:lnTo>
                  <a:lnTo>
                    <a:pt x="200729" y="181524"/>
                  </a:lnTo>
                </a:path>
                <a:path w="240665" h="247014">
                  <a:moveTo>
                    <a:pt x="200718" y="160018"/>
                  </a:moveTo>
                  <a:lnTo>
                    <a:pt x="200566" y="158541"/>
                  </a:lnTo>
                  <a:lnTo>
                    <a:pt x="200121" y="156819"/>
                  </a:lnTo>
                  <a:lnTo>
                    <a:pt x="199370" y="155301"/>
                  </a:lnTo>
                  <a:lnTo>
                    <a:pt x="197981" y="153212"/>
                  </a:lnTo>
                </a:path>
                <a:path w="240665" h="247014">
                  <a:moveTo>
                    <a:pt x="90429" y="193596"/>
                  </a:moveTo>
                  <a:lnTo>
                    <a:pt x="48816" y="198851"/>
                  </a:lnTo>
                  <a:lnTo>
                    <a:pt x="46286" y="198468"/>
                  </a:lnTo>
                  <a:lnTo>
                    <a:pt x="40471" y="159312"/>
                  </a:lnTo>
                  <a:lnTo>
                    <a:pt x="40983" y="156862"/>
                  </a:lnTo>
                  <a:lnTo>
                    <a:pt x="65868" y="151531"/>
                  </a:lnTo>
                  <a:lnTo>
                    <a:pt x="78286" y="151614"/>
                  </a:lnTo>
                  <a:lnTo>
                    <a:pt x="90878" y="159264"/>
                  </a:lnTo>
                  <a:lnTo>
                    <a:pt x="91015" y="192525"/>
                  </a:lnTo>
                </a:path>
                <a:path w="240665" h="247014">
                  <a:moveTo>
                    <a:pt x="239827" y="232010"/>
                  </a:moveTo>
                  <a:lnTo>
                    <a:pt x="226891" y="246340"/>
                  </a:lnTo>
                  <a:lnTo>
                    <a:pt x="221425" y="246369"/>
                  </a:lnTo>
                </a:path>
                <a:path w="240665" h="247014">
                  <a:moveTo>
                    <a:pt x="181118" y="99250"/>
                  </a:moveTo>
                  <a:lnTo>
                    <a:pt x="180709" y="15180"/>
                  </a:lnTo>
                </a:path>
                <a:path w="240665" h="247014">
                  <a:moveTo>
                    <a:pt x="181118" y="99250"/>
                  </a:moveTo>
                  <a:lnTo>
                    <a:pt x="225301" y="99549"/>
                  </a:lnTo>
                </a:path>
                <a:path w="240665" h="247014">
                  <a:moveTo>
                    <a:pt x="120659" y="63298"/>
                  </a:moveTo>
                  <a:lnTo>
                    <a:pt x="120676" y="27942"/>
                  </a:lnTo>
                </a:path>
                <a:path w="240665" h="247014">
                  <a:moveTo>
                    <a:pt x="90592" y="56320"/>
                  </a:moveTo>
                  <a:lnTo>
                    <a:pt x="149297" y="56300"/>
                  </a:lnTo>
                </a:path>
                <a:path w="240665" h="247014">
                  <a:moveTo>
                    <a:pt x="120659" y="63298"/>
                  </a:moveTo>
                  <a:lnTo>
                    <a:pt x="120674" y="87470"/>
                  </a:lnTo>
                </a:path>
                <a:path w="240665" h="247014">
                  <a:moveTo>
                    <a:pt x="196652" y="152506"/>
                  </a:moveTo>
                  <a:lnTo>
                    <a:pt x="197981" y="153212"/>
                  </a:lnTo>
                </a:path>
                <a:path w="240665" h="247014">
                  <a:moveTo>
                    <a:pt x="90429" y="193596"/>
                  </a:moveTo>
                  <a:lnTo>
                    <a:pt x="91015" y="192525"/>
                  </a:lnTo>
                </a:path>
                <a:path w="240665" h="247014">
                  <a:moveTo>
                    <a:pt x="180805" y="15180"/>
                  </a:moveTo>
                  <a:lnTo>
                    <a:pt x="180957" y="7252"/>
                  </a:lnTo>
                  <a:lnTo>
                    <a:pt x="174648" y="697"/>
                  </a:lnTo>
                  <a:lnTo>
                    <a:pt x="166710" y="544"/>
                  </a:lnTo>
                  <a:lnTo>
                    <a:pt x="165281" y="501"/>
                  </a:lnTo>
                  <a:lnTo>
                    <a:pt x="163855" y="697"/>
                  </a:lnTo>
                  <a:lnTo>
                    <a:pt x="162479" y="1089"/>
                  </a:lnTo>
                </a:path>
                <a:path w="240665" h="247014">
                  <a:moveTo>
                    <a:pt x="162365" y="697"/>
                  </a:moveTo>
                  <a:lnTo>
                    <a:pt x="75566" y="696"/>
                  </a:lnTo>
                </a:path>
                <a:path w="240665" h="247014">
                  <a:moveTo>
                    <a:pt x="75564" y="718"/>
                  </a:moveTo>
                  <a:lnTo>
                    <a:pt x="67924" y="0"/>
                  </a:lnTo>
                  <a:lnTo>
                    <a:pt x="61156" y="5618"/>
                  </a:lnTo>
                  <a:lnTo>
                    <a:pt x="60448" y="13263"/>
                  </a:lnTo>
                  <a:lnTo>
                    <a:pt x="60300" y="14853"/>
                  </a:lnTo>
                  <a:lnTo>
                    <a:pt x="60426" y="16443"/>
                  </a:lnTo>
                  <a:lnTo>
                    <a:pt x="60818" y="17989"/>
                  </a:lnTo>
                </a:path>
                <a:path w="240665" h="247014">
                  <a:moveTo>
                    <a:pt x="60498" y="18076"/>
                  </a:moveTo>
                  <a:lnTo>
                    <a:pt x="60239" y="99283"/>
                  </a:lnTo>
                </a:path>
                <a:path w="240665" h="247014">
                  <a:moveTo>
                    <a:pt x="225301" y="99501"/>
                  </a:moveTo>
                  <a:lnTo>
                    <a:pt x="232923" y="99022"/>
                  </a:lnTo>
                  <a:lnTo>
                    <a:pt x="239500" y="104817"/>
                  </a:lnTo>
                  <a:lnTo>
                    <a:pt x="239979" y="112446"/>
                  </a:lnTo>
                  <a:lnTo>
                    <a:pt x="240066" y="114117"/>
                  </a:lnTo>
                  <a:lnTo>
                    <a:pt x="239870" y="115792"/>
                  </a:lnTo>
                  <a:lnTo>
                    <a:pt x="239391" y="117392"/>
                  </a:lnTo>
                </a:path>
                <a:path w="240665" h="247014">
                  <a:moveTo>
                    <a:pt x="239805" y="117523"/>
                  </a:moveTo>
                  <a:lnTo>
                    <a:pt x="239827" y="232010"/>
                  </a:lnTo>
                </a:path>
                <a:path w="240665" h="247014">
                  <a:moveTo>
                    <a:pt x="178357" y="151393"/>
                  </a:moveTo>
                  <a:lnTo>
                    <a:pt x="157799" y="151485"/>
                  </a:lnTo>
                </a:path>
                <a:path w="240665" h="247014">
                  <a:moveTo>
                    <a:pt x="221425" y="246369"/>
                  </a:moveTo>
                  <a:lnTo>
                    <a:pt x="15235" y="246346"/>
                  </a:lnTo>
                </a:path>
                <a:path w="240665" h="247014">
                  <a:moveTo>
                    <a:pt x="150133" y="169047"/>
                  </a:moveTo>
                  <a:lnTo>
                    <a:pt x="150155" y="190671"/>
                  </a:lnTo>
                </a:path>
                <a:path w="240665" h="247014">
                  <a:moveTo>
                    <a:pt x="15235" y="246351"/>
                  </a:moveTo>
                  <a:lnTo>
                    <a:pt x="7983" y="246895"/>
                  </a:lnTo>
                  <a:lnTo>
                    <a:pt x="1662" y="241456"/>
                  </a:lnTo>
                  <a:lnTo>
                    <a:pt x="1118" y="234203"/>
                  </a:lnTo>
                  <a:lnTo>
                    <a:pt x="1003" y="232665"/>
                  </a:lnTo>
                  <a:lnTo>
                    <a:pt x="1159" y="231117"/>
                  </a:lnTo>
                  <a:lnTo>
                    <a:pt x="1579" y="229631"/>
                  </a:lnTo>
                </a:path>
                <a:path w="240665" h="247014">
                  <a:moveTo>
                    <a:pt x="1210" y="229527"/>
                  </a:moveTo>
                  <a:lnTo>
                    <a:pt x="1204" y="115704"/>
                  </a:lnTo>
                </a:path>
                <a:path w="240665" h="247014">
                  <a:moveTo>
                    <a:pt x="168681" y="198893"/>
                  </a:moveTo>
                  <a:lnTo>
                    <a:pt x="192166" y="198871"/>
                  </a:lnTo>
                </a:path>
                <a:path w="240665" h="247014">
                  <a:moveTo>
                    <a:pt x="1407" y="115665"/>
                  </a:moveTo>
                  <a:lnTo>
                    <a:pt x="0" y="108214"/>
                  </a:lnTo>
                  <a:lnTo>
                    <a:pt x="4899" y="101031"/>
                  </a:lnTo>
                  <a:lnTo>
                    <a:pt x="12352" y="99625"/>
                  </a:lnTo>
                  <a:lnTo>
                    <a:pt x="14451" y="99228"/>
                  </a:lnTo>
                  <a:lnTo>
                    <a:pt x="16614" y="99326"/>
                  </a:lnTo>
                  <a:lnTo>
                    <a:pt x="18669" y="99914"/>
                  </a:lnTo>
                </a:path>
                <a:path w="240665" h="247014">
                  <a:moveTo>
                    <a:pt x="200729" y="181524"/>
                  </a:moveTo>
                  <a:lnTo>
                    <a:pt x="200718" y="160018"/>
                  </a:lnTo>
                </a:path>
                <a:path w="240665" h="247014">
                  <a:moveTo>
                    <a:pt x="18767" y="99564"/>
                  </a:moveTo>
                  <a:lnTo>
                    <a:pt x="60239" y="99283"/>
                  </a:lnTo>
                </a:path>
              </a:pathLst>
            </a:custGeom>
            <a:ln w="108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9424" y="4301490"/>
            <a:ext cx="2670175" cy="202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Oncologia</a:t>
            </a:r>
            <a:r>
              <a:rPr sz="1950" spc="-114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Ospedaliera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34500"/>
              </a:lnSpc>
              <a:spcBef>
                <a:spcPts val="869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Integrazione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con</a:t>
            </a:r>
            <a:r>
              <a:rPr sz="15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UO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Oncologia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San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Carlo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IRCCS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CROB.</a:t>
            </a:r>
            <a:r>
              <a:rPr sz="1550" spc="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Follow-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up</a:t>
            </a:r>
            <a:r>
              <a:rPr sz="1550" spc="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territoriale,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gestione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effetti</a:t>
            </a:r>
            <a:r>
              <a:rPr sz="155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collaterali,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supporto</a:t>
            </a:r>
            <a:r>
              <a:rPr sz="15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nutrizionale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04132" y="3341370"/>
            <a:ext cx="3112135" cy="3524885"/>
            <a:chOff x="4104132" y="3341370"/>
            <a:chExt cx="3112135" cy="3524885"/>
          </a:xfrm>
        </p:grpSpPr>
        <p:sp>
          <p:nvSpPr>
            <p:cNvPr id="11" name="object 11"/>
            <p:cNvSpPr/>
            <p:nvPr/>
          </p:nvSpPr>
          <p:spPr>
            <a:xfrm>
              <a:off x="4104132" y="3341370"/>
              <a:ext cx="3112135" cy="3524885"/>
            </a:xfrm>
            <a:custGeom>
              <a:avLst/>
              <a:gdLst/>
              <a:ahLst/>
              <a:cxnLst/>
              <a:rect l="l" t="t" r="r" b="b"/>
              <a:pathLst>
                <a:path w="3112134" h="3524884">
                  <a:moveTo>
                    <a:pt x="3082163" y="0"/>
                  </a:moveTo>
                  <a:lnTo>
                    <a:pt x="29717" y="0"/>
                  </a:lnTo>
                  <a:lnTo>
                    <a:pt x="18162" y="2341"/>
                  </a:lnTo>
                  <a:lnTo>
                    <a:pt x="8715" y="8731"/>
                  </a:lnTo>
                  <a:lnTo>
                    <a:pt x="2339" y="18216"/>
                  </a:lnTo>
                  <a:lnTo>
                    <a:pt x="0" y="29845"/>
                  </a:lnTo>
                  <a:lnTo>
                    <a:pt x="0" y="3495040"/>
                  </a:lnTo>
                  <a:lnTo>
                    <a:pt x="2339" y="3506668"/>
                  </a:lnTo>
                  <a:lnTo>
                    <a:pt x="8715" y="3516153"/>
                  </a:lnTo>
                  <a:lnTo>
                    <a:pt x="18162" y="3522543"/>
                  </a:lnTo>
                  <a:lnTo>
                    <a:pt x="29717" y="3524884"/>
                  </a:lnTo>
                  <a:lnTo>
                    <a:pt x="3082163" y="3524884"/>
                  </a:lnTo>
                  <a:lnTo>
                    <a:pt x="3093718" y="3522543"/>
                  </a:lnTo>
                  <a:lnTo>
                    <a:pt x="3103165" y="3516153"/>
                  </a:lnTo>
                  <a:lnTo>
                    <a:pt x="3109541" y="3506668"/>
                  </a:lnTo>
                  <a:lnTo>
                    <a:pt x="3111881" y="3495040"/>
                  </a:lnTo>
                  <a:lnTo>
                    <a:pt x="3111881" y="29845"/>
                  </a:lnTo>
                  <a:lnTo>
                    <a:pt x="3109541" y="18216"/>
                  </a:lnTo>
                  <a:lnTo>
                    <a:pt x="3103165" y="8731"/>
                  </a:lnTo>
                  <a:lnTo>
                    <a:pt x="3093718" y="2341"/>
                  </a:lnTo>
                  <a:lnTo>
                    <a:pt x="3082163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02379" y="3539744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688" y="0"/>
                  </a:moveTo>
                  <a:lnTo>
                    <a:pt x="249418" y="3894"/>
                  </a:lnTo>
                  <a:lnTo>
                    <a:pt x="203622" y="15170"/>
                  </a:lnTo>
                  <a:lnTo>
                    <a:pt x="160914" y="33216"/>
                  </a:lnTo>
                  <a:lnTo>
                    <a:pt x="121907" y="57420"/>
                  </a:lnTo>
                  <a:lnTo>
                    <a:pt x="87217" y="87169"/>
                  </a:lnTo>
                  <a:lnTo>
                    <a:pt x="57456" y="121852"/>
                  </a:lnTo>
                  <a:lnTo>
                    <a:pt x="33240" y="160858"/>
                  </a:lnTo>
                  <a:lnTo>
                    <a:pt x="15183" y="203573"/>
                  </a:lnTo>
                  <a:lnTo>
                    <a:pt x="3898" y="249387"/>
                  </a:lnTo>
                  <a:lnTo>
                    <a:pt x="0" y="297687"/>
                  </a:lnTo>
                  <a:lnTo>
                    <a:pt x="3898" y="345953"/>
                  </a:lnTo>
                  <a:lnTo>
                    <a:pt x="15183" y="391740"/>
                  </a:lnTo>
                  <a:lnTo>
                    <a:pt x="33240" y="434434"/>
                  </a:lnTo>
                  <a:lnTo>
                    <a:pt x="57456" y="473423"/>
                  </a:lnTo>
                  <a:lnTo>
                    <a:pt x="87217" y="508095"/>
                  </a:lnTo>
                  <a:lnTo>
                    <a:pt x="121907" y="537836"/>
                  </a:lnTo>
                  <a:lnTo>
                    <a:pt x="160914" y="562035"/>
                  </a:lnTo>
                  <a:lnTo>
                    <a:pt x="203622" y="580079"/>
                  </a:lnTo>
                  <a:lnTo>
                    <a:pt x="249418" y="591354"/>
                  </a:lnTo>
                  <a:lnTo>
                    <a:pt x="297688" y="595249"/>
                  </a:lnTo>
                  <a:lnTo>
                    <a:pt x="345988" y="591354"/>
                  </a:lnTo>
                  <a:lnTo>
                    <a:pt x="391802" y="580079"/>
                  </a:lnTo>
                  <a:lnTo>
                    <a:pt x="434517" y="562035"/>
                  </a:lnTo>
                  <a:lnTo>
                    <a:pt x="473523" y="537836"/>
                  </a:lnTo>
                  <a:lnTo>
                    <a:pt x="508206" y="508095"/>
                  </a:lnTo>
                  <a:lnTo>
                    <a:pt x="537955" y="473423"/>
                  </a:lnTo>
                  <a:lnTo>
                    <a:pt x="562159" y="434434"/>
                  </a:lnTo>
                  <a:lnTo>
                    <a:pt x="580205" y="391740"/>
                  </a:lnTo>
                  <a:lnTo>
                    <a:pt x="591481" y="345953"/>
                  </a:lnTo>
                  <a:lnTo>
                    <a:pt x="595376" y="297687"/>
                  </a:lnTo>
                  <a:lnTo>
                    <a:pt x="591481" y="249387"/>
                  </a:lnTo>
                  <a:lnTo>
                    <a:pt x="580205" y="203573"/>
                  </a:lnTo>
                  <a:lnTo>
                    <a:pt x="562159" y="160858"/>
                  </a:lnTo>
                  <a:lnTo>
                    <a:pt x="537955" y="121852"/>
                  </a:lnTo>
                  <a:lnTo>
                    <a:pt x="508206" y="87169"/>
                  </a:lnTo>
                  <a:lnTo>
                    <a:pt x="473523" y="57420"/>
                  </a:lnTo>
                  <a:lnTo>
                    <a:pt x="434517" y="33216"/>
                  </a:lnTo>
                  <a:lnTo>
                    <a:pt x="391802" y="15170"/>
                  </a:lnTo>
                  <a:lnTo>
                    <a:pt x="345988" y="3894"/>
                  </a:lnTo>
                  <a:lnTo>
                    <a:pt x="297688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646" y="3726587"/>
              <a:ext cx="256918" cy="22134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90186" y="4301490"/>
            <a:ext cx="2475230" cy="23329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743585">
              <a:lnSpc>
                <a:spcPct val="102600"/>
              </a:lnSpc>
              <a:spcBef>
                <a:spcPts val="45"/>
              </a:spcBef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Hospice</a:t>
            </a:r>
            <a:r>
              <a:rPr sz="19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950" spc="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464646"/>
                </a:solidFill>
                <a:latin typeface="Arial MT"/>
                <a:cs typeface="Arial MT"/>
              </a:rPr>
              <a:t>Cure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Palliative</a:t>
            </a:r>
            <a:endParaRPr sz="1950">
              <a:latin typeface="Arial MT"/>
              <a:cs typeface="Arial MT"/>
            </a:endParaRPr>
          </a:p>
          <a:p>
            <a:pPr marL="12700" marR="110489">
              <a:lnSpc>
                <a:spcPct val="134600"/>
              </a:lnSpc>
              <a:spcBef>
                <a:spcPts val="91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Filiera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palliativa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territoriale.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Palliativismo</a:t>
            </a:r>
            <a:r>
              <a:rPr sz="155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precoce, progressivo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integrato.</a:t>
            </a:r>
            <a:endParaRPr sz="1550">
              <a:latin typeface="Arial MT"/>
              <a:cs typeface="Arial MT"/>
            </a:endParaRPr>
          </a:p>
          <a:p>
            <a:pPr marL="12700" marR="5080">
              <a:lnSpc>
                <a:spcPts val="2510"/>
              </a:lnSpc>
              <a:spcBef>
                <a:spcPts val="85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Gestione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sintomi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complessi,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supporto</a:t>
            </a:r>
            <a:r>
              <a:rPr sz="15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caregiver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14386" y="3341370"/>
            <a:ext cx="3112135" cy="3524885"/>
            <a:chOff x="7414386" y="3341370"/>
            <a:chExt cx="3112135" cy="3524885"/>
          </a:xfrm>
        </p:grpSpPr>
        <p:sp>
          <p:nvSpPr>
            <p:cNvPr id="16" name="object 16"/>
            <p:cNvSpPr/>
            <p:nvPr/>
          </p:nvSpPr>
          <p:spPr>
            <a:xfrm>
              <a:off x="7414386" y="3341370"/>
              <a:ext cx="3112135" cy="3524885"/>
            </a:xfrm>
            <a:custGeom>
              <a:avLst/>
              <a:gdLst/>
              <a:ahLst/>
              <a:cxnLst/>
              <a:rect l="l" t="t" r="r" b="b"/>
              <a:pathLst>
                <a:path w="3112134" h="3524884">
                  <a:moveTo>
                    <a:pt x="3082163" y="0"/>
                  </a:moveTo>
                  <a:lnTo>
                    <a:pt x="29718" y="0"/>
                  </a:lnTo>
                  <a:lnTo>
                    <a:pt x="18162" y="2341"/>
                  </a:lnTo>
                  <a:lnTo>
                    <a:pt x="8715" y="8731"/>
                  </a:lnTo>
                  <a:lnTo>
                    <a:pt x="2339" y="18216"/>
                  </a:lnTo>
                  <a:lnTo>
                    <a:pt x="0" y="29845"/>
                  </a:lnTo>
                  <a:lnTo>
                    <a:pt x="0" y="3495040"/>
                  </a:lnTo>
                  <a:lnTo>
                    <a:pt x="2339" y="3506668"/>
                  </a:lnTo>
                  <a:lnTo>
                    <a:pt x="8715" y="3516153"/>
                  </a:lnTo>
                  <a:lnTo>
                    <a:pt x="18162" y="3522543"/>
                  </a:lnTo>
                  <a:lnTo>
                    <a:pt x="29718" y="3524884"/>
                  </a:lnTo>
                  <a:lnTo>
                    <a:pt x="3082163" y="3524884"/>
                  </a:lnTo>
                  <a:lnTo>
                    <a:pt x="3093718" y="3522543"/>
                  </a:lnTo>
                  <a:lnTo>
                    <a:pt x="3103165" y="3516153"/>
                  </a:lnTo>
                  <a:lnTo>
                    <a:pt x="3109541" y="3506668"/>
                  </a:lnTo>
                  <a:lnTo>
                    <a:pt x="3111881" y="3495040"/>
                  </a:lnTo>
                  <a:lnTo>
                    <a:pt x="3111881" y="29845"/>
                  </a:lnTo>
                  <a:lnTo>
                    <a:pt x="3109541" y="18216"/>
                  </a:lnTo>
                  <a:lnTo>
                    <a:pt x="3103165" y="8731"/>
                  </a:lnTo>
                  <a:lnTo>
                    <a:pt x="3093718" y="2341"/>
                  </a:lnTo>
                  <a:lnTo>
                    <a:pt x="3082163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2760" y="3539744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688" y="0"/>
                  </a:moveTo>
                  <a:lnTo>
                    <a:pt x="249387" y="3894"/>
                  </a:lnTo>
                  <a:lnTo>
                    <a:pt x="203573" y="15170"/>
                  </a:lnTo>
                  <a:lnTo>
                    <a:pt x="160858" y="33216"/>
                  </a:lnTo>
                  <a:lnTo>
                    <a:pt x="121852" y="57420"/>
                  </a:lnTo>
                  <a:lnTo>
                    <a:pt x="87169" y="87169"/>
                  </a:lnTo>
                  <a:lnTo>
                    <a:pt x="57420" y="121852"/>
                  </a:lnTo>
                  <a:lnTo>
                    <a:pt x="33216" y="160858"/>
                  </a:lnTo>
                  <a:lnTo>
                    <a:pt x="15170" y="203573"/>
                  </a:lnTo>
                  <a:lnTo>
                    <a:pt x="3894" y="249387"/>
                  </a:lnTo>
                  <a:lnTo>
                    <a:pt x="0" y="297687"/>
                  </a:lnTo>
                  <a:lnTo>
                    <a:pt x="3894" y="345953"/>
                  </a:lnTo>
                  <a:lnTo>
                    <a:pt x="15170" y="391740"/>
                  </a:lnTo>
                  <a:lnTo>
                    <a:pt x="33216" y="434434"/>
                  </a:lnTo>
                  <a:lnTo>
                    <a:pt x="57420" y="473423"/>
                  </a:lnTo>
                  <a:lnTo>
                    <a:pt x="87169" y="508095"/>
                  </a:lnTo>
                  <a:lnTo>
                    <a:pt x="121852" y="537836"/>
                  </a:lnTo>
                  <a:lnTo>
                    <a:pt x="160858" y="562035"/>
                  </a:lnTo>
                  <a:lnTo>
                    <a:pt x="203573" y="580079"/>
                  </a:lnTo>
                  <a:lnTo>
                    <a:pt x="249387" y="591354"/>
                  </a:lnTo>
                  <a:lnTo>
                    <a:pt x="297688" y="595249"/>
                  </a:lnTo>
                  <a:lnTo>
                    <a:pt x="345953" y="591354"/>
                  </a:lnTo>
                  <a:lnTo>
                    <a:pt x="391740" y="580079"/>
                  </a:lnTo>
                  <a:lnTo>
                    <a:pt x="434434" y="562035"/>
                  </a:lnTo>
                  <a:lnTo>
                    <a:pt x="473423" y="537836"/>
                  </a:lnTo>
                  <a:lnTo>
                    <a:pt x="508095" y="508095"/>
                  </a:lnTo>
                  <a:lnTo>
                    <a:pt x="537836" y="473423"/>
                  </a:lnTo>
                  <a:lnTo>
                    <a:pt x="562035" y="434434"/>
                  </a:lnTo>
                  <a:lnTo>
                    <a:pt x="580079" y="391740"/>
                  </a:lnTo>
                  <a:lnTo>
                    <a:pt x="591354" y="345953"/>
                  </a:lnTo>
                  <a:lnTo>
                    <a:pt x="595249" y="297687"/>
                  </a:lnTo>
                  <a:lnTo>
                    <a:pt x="591354" y="249387"/>
                  </a:lnTo>
                  <a:lnTo>
                    <a:pt x="580079" y="203573"/>
                  </a:lnTo>
                  <a:lnTo>
                    <a:pt x="562035" y="160858"/>
                  </a:lnTo>
                  <a:lnTo>
                    <a:pt x="537836" y="121852"/>
                  </a:lnTo>
                  <a:lnTo>
                    <a:pt x="508095" y="87169"/>
                  </a:lnTo>
                  <a:lnTo>
                    <a:pt x="473423" y="57420"/>
                  </a:lnTo>
                  <a:lnTo>
                    <a:pt x="434434" y="33216"/>
                  </a:lnTo>
                  <a:lnTo>
                    <a:pt x="391740" y="15170"/>
                  </a:lnTo>
                  <a:lnTo>
                    <a:pt x="345953" y="3894"/>
                  </a:lnTo>
                  <a:lnTo>
                    <a:pt x="297688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2244" y="3708842"/>
              <a:ext cx="256330" cy="25655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600950" y="4301490"/>
            <a:ext cx="27324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Prevenzione</a:t>
            </a:r>
            <a:r>
              <a:rPr sz="19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Secondaria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00950" y="5019243"/>
            <a:ext cx="2527935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04">
              <a:lnSpc>
                <a:spcPct val="134800"/>
              </a:lnSpc>
              <a:spcBef>
                <a:spcPts val="10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Sindrome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dismetabolica</a:t>
            </a:r>
            <a:r>
              <a:rPr sz="15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e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scompenso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cardiaco.</a:t>
            </a:r>
            <a:endParaRPr sz="1550">
              <a:latin typeface="Arial MT"/>
              <a:cs typeface="Arial MT"/>
            </a:endParaRPr>
          </a:p>
          <a:p>
            <a:pPr marL="12700" marR="5080">
              <a:lnSpc>
                <a:spcPct val="134200"/>
              </a:lnSpc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Intercettazione</a:t>
            </a:r>
            <a:r>
              <a:rPr sz="1550" spc="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precoce, stratificazione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rischio,</a:t>
            </a:r>
            <a:r>
              <a:rPr sz="15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follow-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up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strutturato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724642" y="3341370"/>
            <a:ext cx="3112135" cy="3524885"/>
            <a:chOff x="10724642" y="3341370"/>
            <a:chExt cx="3112135" cy="3524885"/>
          </a:xfrm>
        </p:grpSpPr>
        <p:sp>
          <p:nvSpPr>
            <p:cNvPr id="22" name="object 22"/>
            <p:cNvSpPr/>
            <p:nvPr/>
          </p:nvSpPr>
          <p:spPr>
            <a:xfrm>
              <a:off x="10724642" y="3341370"/>
              <a:ext cx="3112135" cy="3524885"/>
            </a:xfrm>
            <a:custGeom>
              <a:avLst/>
              <a:gdLst/>
              <a:ahLst/>
              <a:cxnLst/>
              <a:rect l="l" t="t" r="r" b="b"/>
              <a:pathLst>
                <a:path w="3112134" h="3524884">
                  <a:moveTo>
                    <a:pt x="3082163" y="0"/>
                  </a:moveTo>
                  <a:lnTo>
                    <a:pt x="29844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3495040"/>
                  </a:lnTo>
                  <a:lnTo>
                    <a:pt x="2341" y="3506668"/>
                  </a:lnTo>
                  <a:lnTo>
                    <a:pt x="8731" y="3516153"/>
                  </a:lnTo>
                  <a:lnTo>
                    <a:pt x="18216" y="3522543"/>
                  </a:lnTo>
                  <a:lnTo>
                    <a:pt x="29844" y="3524884"/>
                  </a:lnTo>
                  <a:lnTo>
                    <a:pt x="3082163" y="3524884"/>
                  </a:lnTo>
                  <a:lnTo>
                    <a:pt x="3093791" y="3522543"/>
                  </a:lnTo>
                  <a:lnTo>
                    <a:pt x="3103276" y="3516153"/>
                  </a:lnTo>
                  <a:lnTo>
                    <a:pt x="3109666" y="3506668"/>
                  </a:lnTo>
                  <a:lnTo>
                    <a:pt x="3112007" y="3495040"/>
                  </a:lnTo>
                  <a:lnTo>
                    <a:pt x="3112007" y="29845"/>
                  </a:lnTo>
                  <a:lnTo>
                    <a:pt x="3109666" y="18216"/>
                  </a:lnTo>
                  <a:lnTo>
                    <a:pt x="3103276" y="8731"/>
                  </a:lnTo>
                  <a:lnTo>
                    <a:pt x="3093791" y="2341"/>
                  </a:lnTo>
                  <a:lnTo>
                    <a:pt x="3082163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23016" y="3539744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687" y="0"/>
                  </a:moveTo>
                  <a:lnTo>
                    <a:pt x="249387" y="3894"/>
                  </a:lnTo>
                  <a:lnTo>
                    <a:pt x="203573" y="15170"/>
                  </a:lnTo>
                  <a:lnTo>
                    <a:pt x="160858" y="33216"/>
                  </a:lnTo>
                  <a:lnTo>
                    <a:pt x="121852" y="57420"/>
                  </a:lnTo>
                  <a:lnTo>
                    <a:pt x="87169" y="87169"/>
                  </a:lnTo>
                  <a:lnTo>
                    <a:pt x="57420" y="121852"/>
                  </a:lnTo>
                  <a:lnTo>
                    <a:pt x="33216" y="160858"/>
                  </a:lnTo>
                  <a:lnTo>
                    <a:pt x="15170" y="203573"/>
                  </a:lnTo>
                  <a:lnTo>
                    <a:pt x="3894" y="249387"/>
                  </a:lnTo>
                  <a:lnTo>
                    <a:pt x="0" y="297687"/>
                  </a:lnTo>
                  <a:lnTo>
                    <a:pt x="3894" y="345953"/>
                  </a:lnTo>
                  <a:lnTo>
                    <a:pt x="15170" y="391740"/>
                  </a:lnTo>
                  <a:lnTo>
                    <a:pt x="33216" y="434434"/>
                  </a:lnTo>
                  <a:lnTo>
                    <a:pt x="57420" y="473423"/>
                  </a:lnTo>
                  <a:lnTo>
                    <a:pt x="87169" y="508095"/>
                  </a:lnTo>
                  <a:lnTo>
                    <a:pt x="121852" y="537836"/>
                  </a:lnTo>
                  <a:lnTo>
                    <a:pt x="160858" y="562035"/>
                  </a:lnTo>
                  <a:lnTo>
                    <a:pt x="203573" y="580079"/>
                  </a:lnTo>
                  <a:lnTo>
                    <a:pt x="249387" y="591354"/>
                  </a:lnTo>
                  <a:lnTo>
                    <a:pt x="297687" y="595249"/>
                  </a:lnTo>
                  <a:lnTo>
                    <a:pt x="345957" y="591354"/>
                  </a:lnTo>
                  <a:lnTo>
                    <a:pt x="391753" y="580079"/>
                  </a:lnTo>
                  <a:lnTo>
                    <a:pt x="434461" y="562035"/>
                  </a:lnTo>
                  <a:lnTo>
                    <a:pt x="473468" y="537836"/>
                  </a:lnTo>
                  <a:lnTo>
                    <a:pt x="508158" y="508095"/>
                  </a:lnTo>
                  <a:lnTo>
                    <a:pt x="537919" y="473423"/>
                  </a:lnTo>
                  <a:lnTo>
                    <a:pt x="562135" y="434434"/>
                  </a:lnTo>
                  <a:lnTo>
                    <a:pt x="580192" y="391740"/>
                  </a:lnTo>
                  <a:lnTo>
                    <a:pt x="591477" y="345953"/>
                  </a:lnTo>
                  <a:lnTo>
                    <a:pt x="595376" y="297687"/>
                  </a:lnTo>
                  <a:lnTo>
                    <a:pt x="591477" y="249387"/>
                  </a:lnTo>
                  <a:lnTo>
                    <a:pt x="580192" y="203573"/>
                  </a:lnTo>
                  <a:lnTo>
                    <a:pt x="562135" y="160858"/>
                  </a:lnTo>
                  <a:lnTo>
                    <a:pt x="537919" y="121852"/>
                  </a:lnTo>
                  <a:lnTo>
                    <a:pt x="508158" y="87169"/>
                  </a:lnTo>
                  <a:lnTo>
                    <a:pt x="473468" y="57420"/>
                  </a:lnTo>
                  <a:lnTo>
                    <a:pt x="434461" y="33216"/>
                  </a:lnTo>
                  <a:lnTo>
                    <a:pt x="391753" y="15170"/>
                  </a:lnTo>
                  <a:lnTo>
                    <a:pt x="345957" y="3894"/>
                  </a:lnTo>
                  <a:lnTo>
                    <a:pt x="297687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7923" y="3708680"/>
              <a:ext cx="245467" cy="25694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911331" y="4301490"/>
            <a:ext cx="2679065" cy="202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Farmacia</a:t>
            </a:r>
            <a:r>
              <a:rPr sz="19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dei</a:t>
            </a:r>
            <a:r>
              <a:rPr sz="19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Servizi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ct val="134500"/>
              </a:lnSpc>
              <a:spcBef>
                <a:spcPts val="869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Integrazione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con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rete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farmacie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territoriali.</a:t>
            </a:r>
            <a:r>
              <a:rPr sz="1550" spc="-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Monitoraggio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cronici,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aderenza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terapeutica,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educazione</a:t>
            </a:r>
            <a:r>
              <a:rPr sz="1550" spc="-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sanitaria, orientamento</a:t>
            </a:r>
            <a:r>
              <a:rPr sz="1550" spc="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cittadini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3788" y="7064629"/>
            <a:ext cx="6422390" cy="2572385"/>
            <a:chOff x="793788" y="7064629"/>
            <a:chExt cx="6422390" cy="2572385"/>
          </a:xfrm>
        </p:grpSpPr>
        <p:sp>
          <p:nvSpPr>
            <p:cNvPr id="27" name="object 27"/>
            <p:cNvSpPr/>
            <p:nvPr/>
          </p:nvSpPr>
          <p:spPr>
            <a:xfrm>
              <a:off x="793788" y="7064629"/>
              <a:ext cx="6422390" cy="2572385"/>
            </a:xfrm>
            <a:custGeom>
              <a:avLst/>
              <a:gdLst/>
              <a:ahLst/>
              <a:cxnLst/>
              <a:rect l="l" t="t" r="r" b="b"/>
              <a:pathLst>
                <a:path w="6422390" h="2572384">
                  <a:moveTo>
                    <a:pt x="6392506" y="0"/>
                  </a:moveTo>
                  <a:lnTo>
                    <a:pt x="29756" y="0"/>
                  </a:lnTo>
                  <a:lnTo>
                    <a:pt x="18173" y="2321"/>
                  </a:lnTo>
                  <a:lnTo>
                    <a:pt x="8715" y="8667"/>
                  </a:lnTo>
                  <a:lnTo>
                    <a:pt x="2338" y="18109"/>
                  </a:lnTo>
                  <a:lnTo>
                    <a:pt x="0" y="29718"/>
                  </a:lnTo>
                  <a:lnTo>
                    <a:pt x="0" y="2542413"/>
                  </a:lnTo>
                  <a:lnTo>
                    <a:pt x="2338" y="2553968"/>
                  </a:lnTo>
                  <a:lnTo>
                    <a:pt x="8715" y="2563415"/>
                  </a:lnTo>
                  <a:lnTo>
                    <a:pt x="18173" y="2569791"/>
                  </a:lnTo>
                  <a:lnTo>
                    <a:pt x="29756" y="2572131"/>
                  </a:lnTo>
                  <a:lnTo>
                    <a:pt x="6392506" y="2572131"/>
                  </a:lnTo>
                  <a:lnTo>
                    <a:pt x="6404061" y="2569791"/>
                  </a:lnTo>
                  <a:lnTo>
                    <a:pt x="6413509" y="2563415"/>
                  </a:lnTo>
                  <a:lnTo>
                    <a:pt x="6419885" y="2553968"/>
                  </a:lnTo>
                  <a:lnTo>
                    <a:pt x="6422224" y="2542413"/>
                  </a:lnTo>
                  <a:lnTo>
                    <a:pt x="6422224" y="29718"/>
                  </a:lnTo>
                  <a:lnTo>
                    <a:pt x="6419885" y="18109"/>
                  </a:lnTo>
                  <a:lnTo>
                    <a:pt x="6413509" y="8667"/>
                  </a:lnTo>
                  <a:lnTo>
                    <a:pt x="6404061" y="2321"/>
                  </a:lnTo>
                  <a:lnTo>
                    <a:pt x="639250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2149" y="7262876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30" h="595629">
                  <a:moveTo>
                    <a:pt x="297662" y="0"/>
                  </a:moveTo>
                  <a:lnTo>
                    <a:pt x="249378" y="3898"/>
                  </a:lnTo>
                  <a:lnTo>
                    <a:pt x="203575" y="15183"/>
                  </a:lnTo>
                  <a:lnTo>
                    <a:pt x="160866" y="33240"/>
                  </a:lnTo>
                  <a:lnTo>
                    <a:pt x="121863" y="57456"/>
                  </a:lnTo>
                  <a:lnTo>
                    <a:pt x="87180" y="87217"/>
                  </a:lnTo>
                  <a:lnTo>
                    <a:pt x="57429" y="121907"/>
                  </a:lnTo>
                  <a:lnTo>
                    <a:pt x="33223" y="160914"/>
                  </a:lnTo>
                  <a:lnTo>
                    <a:pt x="15174" y="203622"/>
                  </a:lnTo>
                  <a:lnTo>
                    <a:pt x="3895" y="249418"/>
                  </a:lnTo>
                  <a:lnTo>
                    <a:pt x="0" y="297688"/>
                  </a:lnTo>
                  <a:lnTo>
                    <a:pt x="3895" y="345988"/>
                  </a:lnTo>
                  <a:lnTo>
                    <a:pt x="15174" y="391802"/>
                  </a:lnTo>
                  <a:lnTo>
                    <a:pt x="33223" y="434517"/>
                  </a:lnTo>
                  <a:lnTo>
                    <a:pt x="57429" y="473523"/>
                  </a:lnTo>
                  <a:lnTo>
                    <a:pt x="87180" y="508206"/>
                  </a:lnTo>
                  <a:lnTo>
                    <a:pt x="121863" y="537955"/>
                  </a:lnTo>
                  <a:lnTo>
                    <a:pt x="160866" y="562159"/>
                  </a:lnTo>
                  <a:lnTo>
                    <a:pt x="203575" y="580205"/>
                  </a:lnTo>
                  <a:lnTo>
                    <a:pt x="249378" y="591481"/>
                  </a:lnTo>
                  <a:lnTo>
                    <a:pt x="297662" y="595376"/>
                  </a:lnTo>
                  <a:lnTo>
                    <a:pt x="345931" y="591481"/>
                  </a:lnTo>
                  <a:lnTo>
                    <a:pt x="391727" y="580205"/>
                  </a:lnTo>
                  <a:lnTo>
                    <a:pt x="434436" y="562159"/>
                  </a:lnTo>
                  <a:lnTo>
                    <a:pt x="473442" y="537955"/>
                  </a:lnTo>
                  <a:lnTo>
                    <a:pt x="508133" y="508206"/>
                  </a:lnTo>
                  <a:lnTo>
                    <a:pt x="537893" y="473523"/>
                  </a:lnTo>
                  <a:lnTo>
                    <a:pt x="562109" y="434517"/>
                  </a:lnTo>
                  <a:lnTo>
                    <a:pt x="580167" y="391802"/>
                  </a:lnTo>
                  <a:lnTo>
                    <a:pt x="591452" y="345988"/>
                  </a:lnTo>
                  <a:lnTo>
                    <a:pt x="595350" y="297688"/>
                  </a:lnTo>
                  <a:lnTo>
                    <a:pt x="591452" y="249418"/>
                  </a:lnTo>
                  <a:lnTo>
                    <a:pt x="580167" y="203622"/>
                  </a:lnTo>
                  <a:lnTo>
                    <a:pt x="562109" y="160914"/>
                  </a:lnTo>
                  <a:lnTo>
                    <a:pt x="537893" y="121907"/>
                  </a:lnTo>
                  <a:lnTo>
                    <a:pt x="508133" y="87217"/>
                  </a:lnTo>
                  <a:lnTo>
                    <a:pt x="473442" y="57456"/>
                  </a:lnTo>
                  <a:lnTo>
                    <a:pt x="434436" y="33240"/>
                  </a:lnTo>
                  <a:lnTo>
                    <a:pt x="391727" y="15183"/>
                  </a:lnTo>
                  <a:lnTo>
                    <a:pt x="345931" y="3898"/>
                  </a:lnTo>
                  <a:lnTo>
                    <a:pt x="29766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3734" y="7432159"/>
              <a:ext cx="252210" cy="25638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79424" y="8025130"/>
            <a:ext cx="5940425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464646"/>
                </a:solidFill>
                <a:latin typeface="Arial MT"/>
                <a:cs typeface="Arial MT"/>
              </a:rPr>
              <a:t>Consultori</a:t>
            </a:r>
            <a:r>
              <a:rPr sz="19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Familiari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Salute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donna,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coppia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famiglia.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Prevenzione,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educazione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sanitaria,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gestione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fragilità,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supporto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genitorialità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15200" y="7064629"/>
            <a:ext cx="6422390" cy="2572385"/>
            <a:chOff x="7315200" y="7064629"/>
            <a:chExt cx="6422390" cy="2572385"/>
          </a:xfrm>
        </p:grpSpPr>
        <p:sp>
          <p:nvSpPr>
            <p:cNvPr id="32" name="object 32"/>
            <p:cNvSpPr/>
            <p:nvPr/>
          </p:nvSpPr>
          <p:spPr>
            <a:xfrm>
              <a:off x="7315200" y="7064629"/>
              <a:ext cx="6422390" cy="2572385"/>
            </a:xfrm>
            <a:custGeom>
              <a:avLst/>
              <a:gdLst/>
              <a:ahLst/>
              <a:cxnLst/>
              <a:rect l="l" t="t" r="r" b="b"/>
              <a:pathLst>
                <a:path w="6422390" h="2572384">
                  <a:moveTo>
                    <a:pt x="6392417" y="0"/>
                  </a:moveTo>
                  <a:lnTo>
                    <a:pt x="29718" y="0"/>
                  </a:lnTo>
                  <a:lnTo>
                    <a:pt x="18162" y="2321"/>
                  </a:lnTo>
                  <a:lnTo>
                    <a:pt x="8715" y="8667"/>
                  </a:lnTo>
                  <a:lnTo>
                    <a:pt x="2339" y="18109"/>
                  </a:lnTo>
                  <a:lnTo>
                    <a:pt x="0" y="29718"/>
                  </a:lnTo>
                  <a:lnTo>
                    <a:pt x="0" y="2542413"/>
                  </a:lnTo>
                  <a:lnTo>
                    <a:pt x="2339" y="2553968"/>
                  </a:lnTo>
                  <a:lnTo>
                    <a:pt x="8715" y="2563415"/>
                  </a:lnTo>
                  <a:lnTo>
                    <a:pt x="18162" y="2569791"/>
                  </a:lnTo>
                  <a:lnTo>
                    <a:pt x="29718" y="2572131"/>
                  </a:lnTo>
                  <a:lnTo>
                    <a:pt x="6392417" y="2572131"/>
                  </a:lnTo>
                  <a:lnTo>
                    <a:pt x="6404046" y="2569791"/>
                  </a:lnTo>
                  <a:lnTo>
                    <a:pt x="6413531" y="2563415"/>
                  </a:lnTo>
                  <a:lnTo>
                    <a:pt x="6419921" y="2553968"/>
                  </a:lnTo>
                  <a:lnTo>
                    <a:pt x="6422263" y="2542413"/>
                  </a:lnTo>
                  <a:lnTo>
                    <a:pt x="6422263" y="29718"/>
                  </a:lnTo>
                  <a:lnTo>
                    <a:pt x="6419921" y="18109"/>
                  </a:lnTo>
                  <a:lnTo>
                    <a:pt x="6413531" y="8667"/>
                  </a:lnTo>
                  <a:lnTo>
                    <a:pt x="6404046" y="2321"/>
                  </a:lnTo>
                  <a:lnTo>
                    <a:pt x="6392417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12761" y="7262876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688" y="0"/>
                  </a:moveTo>
                  <a:lnTo>
                    <a:pt x="249387" y="3898"/>
                  </a:lnTo>
                  <a:lnTo>
                    <a:pt x="203573" y="15183"/>
                  </a:lnTo>
                  <a:lnTo>
                    <a:pt x="160858" y="33240"/>
                  </a:lnTo>
                  <a:lnTo>
                    <a:pt x="121852" y="57456"/>
                  </a:lnTo>
                  <a:lnTo>
                    <a:pt x="87169" y="87217"/>
                  </a:lnTo>
                  <a:lnTo>
                    <a:pt x="57420" y="121907"/>
                  </a:lnTo>
                  <a:lnTo>
                    <a:pt x="33216" y="160914"/>
                  </a:lnTo>
                  <a:lnTo>
                    <a:pt x="15170" y="203622"/>
                  </a:lnTo>
                  <a:lnTo>
                    <a:pt x="3894" y="249418"/>
                  </a:lnTo>
                  <a:lnTo>
                    <a:pt x="0" y="297688"/>
                  </a:lnTo>
                  <a:lnTo>
                    <a:pt x="3894" y="345988"/>
                  </a:lnTo>
                  <a:lnTo>
                    <a:pt x="15170" y="391802"/>
                  </a:lnTo>
                  <a:lnTo>
                    <a:pt x="33216" y="434517"/>
                  </a:lnTo>
                  <a:lnTo>
                    <a:pt x="57420" y="473523"/>
                  </a:lnTo>
                  <a:lnTo>
                    <a:pt x="87169" y="508206"/>
                  </a:lnTo>
                  <a:lnTo>
                    <a:pt x="121852" y="537955"/>
                  </a:lnTo>
                  <a:lnTo>
                    <a:pt x="160858" y="562159"/>
                  </a:lnTo>
                  <a:lnTo>
                    <a:pt x="203573" y="580205"/>
                  </a:lnTo>
                  <a:lnTo>
                    <a:pt x="249387" y="591481"/>
                  </a:lnTo>
                  <a:lnTo>
                    <a:pt x="297688" y="595376"/>
                  </a:lnTo>
                  <a:lnTo>
                    <a:pt x="345953" y="591481"/>
                  </a:lnTo>
                  <a:lnTo>
                    <a:pt x="391740" y="580205"/>
                  </a:lnTo>
                  <a:lnTo>
                    <a:pt x="434434" y="562159"/>
                  </a:lnTo>
                  <a:lnTo>
                    <a:pt x="473423" y="537955"/>
                  </a:lnTo>
                  <a:lnTo>
                    <a:pt x="508095" y="508206"/>
                  </a:lnTo>
                  <a:lnTo>
                    <a:pt x="537836" y="473523"/>
                  </a:lnTo>
                  <a:lnTo>
                    <a:pt x="562035" y="434517"/>
                  </a:lnTo>
                  <a:lnTo>
                    <a:pt x="580079" y="391802"/>
                  </a:lnTo>
                  <a:lnTo>
                    <a:pt x="591354" y="345988"/>
                  </a:lnTo>
                  <a:lnTo>
                    <a:pt x="595249" y="297688"/>
                  </a:lnTo>
                  <a:lnTo>
                    <a:pt x="591354" y="249418"/>
                  </a:lnTo>
                  <a:lnTo>
                    <a:pt x="580079" y="203622"/>
                  </a:lnTo>
                  <a:lnTo>
                    <a:pt x="562035" y="160914"/>
                  </a:lnTo>
                  <a:lnTo>
                    <a:pt x="537836" y="121907"/>
                  </a:lnTo>
                  <a:lnTo>
                    <a:pt x="508095" y="87217"/>
                  </a:lnTo>
                  <a:lnTo>
                    <a:pt x="473423" y="57456"/>
                  </a:lnTo>
                  <a:lnTo>
                    <a:pt x="434434" y="33240"/>
                  </a:lnTo>
                  <a:lnTo>
                    <a:pt x="391740" y="15183"/>
                  </a:lnTo>
                  <a:lnTo>
                    <a:pt x="345953" y="3898"/>
                  </a:lnTo>
                  <a:lnTo>
                    <a:pt x="297688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2168" y="7432115"/>
              <a:ext cx="256915" cy="25681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2619735" y="8515350"/>
            <a:ext cx="10325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relazionale,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00950" y="8025130"/>
            <a:ext cx="4566285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30" dirty="0">
                <a:solidFill>
                  <a:srgbClr val="464646"/>
                </a:solidFill>
                <a:latin typeface="Arial MT"/>
                <a:cs typeface="Arial MT"/>
              </a:rPr>
              <a:t>Terzo</a:t>
            </a:r>
            <a:r>
              <a:rPr sz="19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64646"/>
                </a:solidFill>
                <a:latin typeface="Arial MT"/>
                <a:cs typeface="Arial MT"/>
              </a:rPr>
              <a:t>settore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530350" algn="l"/>
                <a:tab pos="3025775" algn="l"/>
                <a:tab pos="3787775" algn="l"/>
              </a:tabLst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Volontariato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	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organizzato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	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per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	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supporto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accompagnamento,</a:t>
            </a:r>
            <a:r>
              <a:rPr sz="1550" spc="-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riduzione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isolamento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sociale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37" name="object 37" descr="Immagine che contiene testo, Carattere, logo, Elementi grafici  Il contenuto generato dall'IA potrebbe non essere corretto.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169" y="10543595"/>
            <a:ext cx="1612673" cy="305141"/>
          </a:xfrm>
          <a:prstGeom prst="rect">
            <a:avLst/>
          </a:prstGeom>
        </p:spPr>
      </p:pic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4350" y="4361179"/>
            <a:ext cx="14011250" cy="30514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l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2800" spc="-25" dirty="0">
                <a:latin typeface="Calibri"/>
                <a:cs typeface="Calibri"/>
              </a:rPr>
              <a:t>MODELLO INTEGRATIVO DEI SERVIZI GIA’ ESISTENTI E AUMENTO DEI SERVIZI IN PROSSIMITA’</a:t>
            </a:r>
          </a:p>
          <a:p>
            <a:pPr marL="469900" marR="5080" indent="-457200" algn="l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it-IT" sz="2800" spc="-25" dirty="0">
              <a:latin typeface="Calibri"/>
              <a:cs typeface="Calibri"/>
            </a:endParaRPr>
          </a:p>
          <a:p>
            <a:pPr marL="469900" marR="5080" indent="-457200" algn="l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spc="-25" dirty="0">
                <a:latin typeface="Calibri"/>
                <a:cs typeface="Calibri"/>
              </a:rPr>
              <a:t>NELL’80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%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SPOSTAMENTI </a:t>
            </a:r>
            <a:r>
              <a:rPr sz="2800" dirty="0">
                <a:latin typeface="Calibri"/>
                <a:cs typeface="Calibri"/>
              </a:rPr>
              <a:t>SONO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ALL’INTRERNO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DELLO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STESSO COMUNE</a:t>
            </a:r>
            <a:endParaRPr sz="2800" dirty="0">
              <a:latin typeface="Calibri"/>
              <a:cs typeface="Calibri"/>
            </a:endParaRPr>
          </a:p>
          <a:p>
            <a:pPr marL="469900" indent="-457200" algn="l">
              <a:lnSpc>
                <a:spcPct val="100000"/>
              </a:lnSpc>
              <a:spcBef>
                <a:spcPts val="336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Calibri"/>
                <a:cs typeface="Calibri"/>
              </a:rPr>
              <a:t>NESSUNA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STRUTTURA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VIENE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CHIUSA</a:t>
            </a:r>
            <a:endParaRPr sz="2800" dirty="0">
              <a:latin typeface="Calibri"/>
              <a:cs typeface="Calibri"/>
            </a:endParaRPr>
          </a:p>
          <a:p>
            <a:pPr marL="457200" indent="-457200" algn="l">
              <a:lnSpc>
                <a:spcPct val="100000"/>
              </a:lnSpc>
              <a:spcBef>
                <a:spcPts val="3304"/>
              </a:spcBef>
              <a:buFont typeface="Arial" panose="020B0604020202020204" pitchFamily="34" charset="0"/>
              <a:buChar char="•"/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4470" y="737362"/>
            <a:ext cx="9261475" cy="1365250"/>
          </a:xfrm>
          <a:custGeom>
            <a:avLst/>
            <a:gdLst/>
            <a:ahLst/>
            <a:cxnLst/>
            <a:rect l="l" t="t" r="r" b="b"/>
            <a:pathLst>
              <a:path w="9261475" h="1365250">
                <a:moveTo>
                  <a:pt x="9260967" y="0"/>
                </a:moveTo>
                <a:lnTo>
                  <a:pt x="0" y="0"/>
                </a:lnTo>
                <a:lnTo>
                  <a:pt x="0" y="1364742"/>
                </a:lnTo>
                <a:lnTo>
                  <a:pt x="9260967" y="1364742"/>
                </a:lnTo>
                <a:lnTo>
                  <a:pt x="926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222" rIns="0" bIns="0" rtlCol="0">
            <a:spAutoFit/>
          </a:bodyPr>
          <a:lstStyle/>
          <a:p>
            <a:pPr marL="2050414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33E50"/>
                </a:solidFill>
                <a:latin typeface="Arial MT"/>
                <a:cs typeface="Arial MT"/>
              </a:rPr>
              <a:t>RIDISTRIBUZIONE</a:t>
            </a:r>
            <a:r>
              <a:rPr sz="4000" spc="-50" dirty="0">
                <a:solidFill>
                  <a:srgbClr val="333E50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333E50"/>
                </a:solidFill>
                <a:latin typeface="Arial MT"/>
                <a:cs typeface="Arial MT"/>
              </a:rPr>
              <a:t>DELLE</a:t>
            </a:r>
            <a:r>
              <a:rPr sz="4000" spc="-265" dirty="0">
                <a:solidFill>
                  <a:srgbClr val="333E50"/>
                </a:solidFill>
                <a:latin typeface="Arial MT"/>
                <a:cs typeface="Arial MT"/>
              </a:rPr>
              <a:t> </a:t>
            </a:r>
            <a:r>
              <a:rPr sz="4000" spc="-95" dirty="0">
                <a:solidFill>
                  <a:srgbClr val="333E50"/>
                </a:solidFill>
                <a:latin typeface="Arial MT"/>
                <a:cs typeface="Arial MT"/>
              </a:rPr>
              <a:t>ATTIVITA’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A2D058-A7B6-7D7F-7742-230EA28E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82039"/>
            <a:ext cx="13719840" cy="98270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169" y="10543595"/>
            <a:ext cx="1612673" cy="305141"/>
          </a:xfrm>
          <a:prstGeom prst="rect">
            <a:avLst/>
          </a:prstGeom>
        </p:spPr>
      </p:pic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8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TEMPISTICHE</a:t>
            </a:r>
            <a:r>
              <a:rPr spc="-110" dirty="0"/>
              <a:t> </a:t>
            </a:r>
            <a:r>
              <a:rPr spc="-10" dirty="0"/>
              <a:t>IMPLEMENTAZIONE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NUOVO</a:t>
            </a:r>
            <a:r>
              <a:rPr spc="-100" dirty="0"/>
              <a:t> </a:t>
            </a:r>
            <a:r>
              <a:rPr spc="-10" dirty="0"/>
              <a:t>MODELLO</a:t>
            </a:r>
            <a:r>
              <a:rPr spc="-75" dirty="0"/>
              <a:t> </a:t>
            </a:r>
            <a:r>
              <a:rPr spc="-30" dirty="0"/>
              <a:t>ORGANIZZATIVO</a:t>
            </a:r>
            <a:r>
              <a:rPr spc="-95" dirty="0"/>
              <a:t> </a:t>
            </a:r>
            <a:r>
              <a:rPr dirty="0"/>
              <a:t>MEDICINA</a:t>
            </a:r>
            <a:r>
              <a:rPr spc="-70" dirty="0"/>
              <a:t> </a:t>
            </a:r>
            <a:r>
              <a:rPr spc="-10" dirty="0"/>
              <a:t>TERRITORIALE</a:t>
            </a:r>
            <a:r>
              <a:rPr spc="-95" dirty="0"/>
              <a:t> </a:t>
            </a:r>
            <a:r>
              <a:rPr dirty="0"/>
              <a:t>E</a:t>
            </a:r>
            <a:r>
              <a:rPr spc="-105" dirty="0"/>
              <a:t> </a:t>
            </a:r>
            <a:r>
              <a:rPr dirty="0"/>
              <a:t>DI</a:t>
            </a:r>
            <a:r>
              <a:rPr spc="-85" dirty="0"/>
              <a:t> </a:t>
            </a:r>
            <a:r>
              <a:rPr spc="-10" dirty="0"/>
              <a:t>PROSSIMITA’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992" y="2326956"/>
            <a:ext cx="8248650" cy="182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SETTIMANA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25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29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MAGGIO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2026</a:t>
            </a:r>
            <a:endParaRPr sz="24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spc="-25" dirty="0">
                <a:latin typeface="Calibri"/>
                <a:cs typeface="Calibri"/>
              </a:rPr>
              <a:t>ATTIVAZIONE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STRUTTURE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PNRR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(116117,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OdC,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PUA,</a:t>
            </a:r>
            <a:r>
              <a:rPr sz="2000" spc="-20" dirty="0">
                <a:latin typeface="Calibri"/>
                <a:cs typeface="Calibri"/>
              </a:rPr>
              <a:t> PAT)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dirty="0">
                <a:latin typeface="Calibri"/>
                <a:cs typeface="Calibri"/>
              </a:rPr>
              <a:t>CERTIFICAZIONE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ESPERTO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INDIPENDENTE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dirty="0">
                <a:latin typeface="Calibri"/>
                <a:cs typeface="Calibri"/>
              </a:rPr>
              <a:t>INVIO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DOCUMENTAZIONE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MINISTERO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RISPETTO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TARGET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4539994"/>
            <a:ext cx="8463280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ENTRO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FINE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GIUGNO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2026</a:t>
            </a:r>
            <a:endParaRPr sz="240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REVISIONE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MODELLO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(SPECIALISTICA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AMBULATORIALE,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054" y="6200419"/>
            <a:ext cx="12782346" cy="38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ENTRO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ANNO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2026</a:t>
            </a:r>
            <a:endParaRPr sz="24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dirty="0">
                <a:latin typeface="Calibri"/>
                <a:cs typeface="Calibri"/>
              </a:rPr>
              <a:t>REVISIONE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MODELLO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ORGANIZZATI</a:t>
            </a:r>
            <a:r>
              <a:rPr lang="it-IT" sz="2000" spc="-10" dirty="0">
                <a:latin typeface="Calibri"/>
                <a:cs typeface="Calibri"/>
              </a:rPr>
              <a:t>VO</a:t>
            </a:r>
          </a:p>
          <a:p>
            <a:pPr marL="1498600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498600" algn="l"/>
              </a:tabLst>
            </a:pPr>
            <a:r>
              <a:rPr lang="it-IT" sz="2000" spc="-10" dirty="0">
                <a:latin typeface="Calibri"/>
                <a:cs typeface="Calibri"/>
              </a:rPr>
              <a:t>REVISIONE CONTINUITA’ ASSISTENZIALE E TRASFORMAZIONE IN PUNTI DI ASSISTENZA TERRITORIALE</a:t>
            </a:r>
          </a:p>
          <a:p>
            <a:pPr marL="1498600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498600" algn="l"/>
              </a:tabLst>
            </a:pPr>
            <a:r>
              <a:rPr lang="it-IT" sz="2000" spc="-10" dirty="0">
                <a:latin typeface="Calibri"/>
                <a:cs typeface="Calibri"/>
              </a:rPr>
              <a:t>ATTIVAZIONE DI 10 AMBULATORI MOBILI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dirty="0">
                <a:latin typeface="Calibri"/>
                <a:cs typeface="Calibri"/>
              </a:rPr>
              <a:t>IMPLEMENTAZIONE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ATTIVITA’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DIPARTIMENTI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SALUTE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MENTALE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PREVENZIONE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spc="-20" dirty="0">
                <a:latin typeface="Calibri"/>
                <a:cs typeface="Calibri"/>
              </a:rPr>
              <a:t>IMPLEMENTAZIONE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MODULI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TERRITORIALE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spc="-20" dirty="0">
                <a:latin typeface="Calibri"/>
                <a:cs typeface="Calibri"/>
              </a:rPr>
              <a:t>IMPLEMENTAZIONE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FARMACIE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SERVIZI</a:t>
            </a:r>
            <a:endParaRPr sz="2000" dirty="0">
              <a:latin typeface="Calibri"/>
              <a:cs typeface="Calibri"/>
            </a:endParaRPr>
          </a:p>
          <a:p>
            <a:pPr marL="1498600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98600" algn="l"/>
              </a:tabLst>
            </a:pPr>
            <a:r>
              <a:rPr sz="2000" spc="-20" dirty="0">
                <a:latin typeface="Calibri"/>
                <a:cs typeface="Calibri"/>
              </a:rPr>
              <a:t>IMPLEMENTAZIONE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COLLABORAZIONE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TERZO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SETTORE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64D9AA-15FC-323E-00F1-B5BF3D40D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5305063" cy="68580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5E119558-1D6A-92BF-D92F-C8041E71A4F3}"/>
              </a:ext>
            </a:extLst>
          </p:cNvPr>
          <p:cNvSpPr txBox="1"/>
          <p:nvPr/>
        </p:nvSpPr>
        <p:spPr>
          <a:xfrm>
            <a:off x="7772400" y="3657600"/>
            <a:ext cx="5996304" cy="2475037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584200" algn="l"/>
              </a:tabLst>
            </a:pPr>
            <a:r>
              <a:rPr lang="it-IT" sz="2400" b="1" dirty="0">
                <a:latin typeface="Calibri"/>
                <a:cs typeface="Calibri"/>
              </a:rPr>
              <a:t>4 COT</a:t>
            </a:r>
          </a:p>
          <a:p>
            <a:pPr marL="584200" indent="-5715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584200" algn="l"/>
              </a:tabLst>
            </a:pPr>
            <a:r>
              <a:rPr lang="it-IT" sz="2400" b="1" dirty="0">
                <a:latin typeface="Calibri"/>
                <a:cs typeface="Calibri"/>
              </a:rPr>
              <a:t>3 OSPEDALI DI COMUNITA’</a:t>
            </a:r>
          </a:p>
          <a:p>
            <a:pPr marL="584200" indent="-5715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COMUNITA’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HUB</a:t>
            </a:r>
            <a:endParaRPr lang="it-IT" sz="2400" b="1" spc="-25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584200" algn="l"/>
              </a:tabLst>
            </a:pPr>
            <a:r>
              <a:rPr lang="it-IT" sz="2400" b="1" spc="-25" dirty="0">
                <a:latin typeface="Calibri"/>
                <a:cs typeface="Calibri"/>
              </a:rPr>
              <a:t>9 CASE DI COMUNITA’ SPOKE</a:t>
            </a:r>
            <a:endParaRPr sz="24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  <a:spcBef>
                <a:spcPts val="84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2" descr="$PPTXTitle">
            <a:extLst>
              <a:ext uri="{FF2B5EF4-FFF2-40B4-BE49-F238E27FC236}">
                <a16:creationId xmlns:a16="http://schemas.microsoft.com/office/drawing/2014/main" id="{FFA525A9-A994-D13E-3FF4-C6C73789BCCA}"/>
              </a:ext>
            </a:extLst>
          </p:cNvPr>
          <p:cNvSpPr txBox="1">
            <a:spLocks/>
          </p:cNvSpPr>
          <p:nvPr/>
        </p:nvSpPr>
        <p:spPr>
          <a:xfrm>
            <a:off x="566419" y="934338"/>
            <a:ext cx="13049885" cy="1001394"/>
          </a:xfrm>
          <a:prstGeom prst="rect">
            <a:avLst/>
          </a:prstGeom>
        </p:spPr>
        <p:txBody>
          <a:bodyPr vert="horz" wrap="square" lIns="0" tIns="15595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83739">
              <a:spcBef>
                <a:spcPts val="100"/>
              </a:spcBef>
            </a:pPr>
            <a:r>
              <a:rPr lang="it-IT" sz="3600"/>
              <a:t>STRUTTURE</a:t>
            </a:r>
            <a:r>
              <a:rPr lang="it-IT" sz="3600" spc="-90"/>
              <a:t> </a:t>
            </a:r>
            <a:r>
              <a:rPr lang="it-IT" sz="3600"/>
              <a:t>PNRR</a:t>
            </a:r>
            <a:r>
              <a:rPr lang="it-IT" sz="3600" spc="-80"/>
              <a:t> </a:t>
            </a:r>
            <a:r>
              <a:rPr lang="it-IT" sz="3600"/>
              <a:t>IN</a:t>
            </a:r>
            <a:r>
              <a:rPr lang="it-IT" sz="3600" spc="-75"/>
              <a:t> </a:t>
            </a:r>
            <a:r>
              <a:rPr lang="it-IT" sz="3600"/>
              <a:t>APPLICAZIONE</a:t>
            </a:r>
            <a:r>
              <a:rPr lang="it-IT" sz="3600" spc="-65"/>
              <a:t> </a:t>
            </a:r>
            <a:r>
              <a:rPr lang="it-IT" sz="3600"/>
              <a:t>DEL</a:t>
            </a:r>
            <a:r>
              <a:rPr lang="it-IT" sz="3600" spc="-80"/>
              <a:t> </a:t>
            </a:r>
            <a:r>
              <a:rPr lang="it-IT" sz="3600"/>
              <a:t>D.M</a:t>
            </a:r>
            <a:r>
              <a:rPr lang="it-IT" sz="3600" spc="-90"/>
              <a:t> </a:t>
            </a:r>
            <a:r>
              <a:rPr lang="it-IT" sz="3600" spc="-10"/>
              <a:t>77/22</a:t>
            </a:r>
            <a:endParaRPr lang="it-IT" sz="3600" dirty="0"/>
          </a:p>
        </p:txBody>
      </p:sp>
      <p:pic>
        <p:nvPicPr>
          <p:cNvPr id="6" name="object 3" descr="Immagine che contiene testo, Carattere, logo, Elementi grafici  Il contenuto generato dall'IA potrebbe non essere corretto.">
            <a:extLst>
              <a:ext uri="{FF2B5EF4-FFF2-40B4-BE49-F238E27FC236}">
                <a16:creationId xmlns:a16="http://schemas.microsoft.com/office/drawing/2014/main" id="{DC197BC1-FBA2-BF94-3219-87B56DEABC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169" y="10543595"/>
            <a:ext cx="1612673" cy="305141"/>
          </a:xfrm>
          <a:prstGeom prst="rect">
            <a:avLst/>
          </a:prstGeom>
        </p:spPr>
      </p:pic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841751" y="931291"/>
            <a:ext cx="8843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0" marR="5080" indent="-243268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RIORDINO</a:t>
            </a:r>
            <a:r>
              <a:rPr sz="3600" spc="-90" dirty="0"/>
              <a:t> </a:t>
            </a:r>
            <a:r>
              <a:rPr sz="3600" dirty="0"/>
              <a:t>E</a:t>
            </a:r>
            <a:r>
              <a:rPr sz="3600" spc="-75" dirty="0"/>
              <a:t> </a:t>
            </a:r>
            <a:r>
              <a:rPr sz="3600" dirty="0"/>
              <a:t>AZIONI</a:t>
            </a:r>
            <a:r>
              <a:rPr sz="3600" spc="-55" dirty="0"/>
              <a:t> </a:t>
            </a:r>
            <a:r>
              <a:rPr sz="3600" dirty="0"/>
              <a:t>PREVISTE</a:t>
            </a:r>
            <a:r>
              <a:rPr sz="3600" spc="-80" dirty="0"/>
              <a:t> </a:t>
            </a:r>
            <a:r>
              <a:rPr sz="3600" dirty="0"/>
              <a:t>IN</a:t>
            </a:r>
            <a:r>
              <a:rPr sz="3600" spc="-75" dirty="0"/>
              <a:t> </a:t>
            </a:r>
            <a:r>
              <a:rPr sz="3600" spc="-10" dirty="0"/>
              <a:t>APPLICAZIONE </a:t>
            </a:r>
            <a:r>
              <a:rPr sz="3600" dirty="0"/>
              <a:t>DEL</a:t>
            </a:r>
            <a:r>
              <a:rPr sz="3600" spc="-45" dirty="0"/>
              <a:t> </a:t>
            </a:r>
            <a:r>
              <a:rPr sz="3600" dirty="0"/>
              <a:t>D.M</a:t>
            </a:r>
            <a:r>
              <a:rPr sz="3600" spc="-50" dirty="0"/>
              <a:t> </a:t>
            </a:r>
            <a:r>
              <a:rPr sz="3600" dirty="0"/>
              <a:t>77/22</a:t>
            </a:r>
            <a:r>
              <a:rPr sz="3600" spc="740" dirty="0"/>
              <a:t> </a:t>
            </a:r>
            <a:r>
              <a:rPr sz="3600" dirty="0"/>
              <a:t>-</a:t>
            </a:r>
            <a:r>
              <a:rPr sz="3600" spc="-45" dirty="0"/>
              <a:t> </a:t>
            </a:r>
            <a:r>
              <a:rPr sz="3600" spc="-25" dirty="0"/>
              <a:t>ASP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32866" y="2474721"/>
            <a:ext cx="87871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indent="-571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660400" algn="l"/>
              </a:tabLst>
            </a:pPr>
            <a:r>
              <a:rPr sz="2400" b="1" dirty="0">
                <a:latin typeface="Calibri"/>
                <a:cs typeface="Calibri"/>
              </a:rPr>
              <a:t>AFT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MMG,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SPECIALISTICA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AMBULATORIALE</a:t>
            </a:r>
            <a:endParaRPr sz="2400" dirty="0">
              <a:latin typeface="Calibri"/>
              <a:cs typeface="Calibri"/>
            </a:endParaRPr>
          </a:p>
          <a:p>
            <a:pPr marL="660400" indent="-5715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660400" algn="l"/>
              </a:tabLst>
            </a:pPr>
            <a:r>
              <a:rPr sz="2400" b="1" dirty="0">
                <a:latin typeface="Calibri"/>
                <a:cs typeface="Calibri"/>
              </a:rPr>
              <a:t>RIORDINO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CONTINUITA’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ASSISTENZIALE</a:t>
            </a:r>
            <a:r>
              <a:rPr sz="2400" b="1" spc="-15" baseline="24305" dirty="0">
                <a:latin typeface="Calibri"/>
                <a:cs typeface="Calibri"/>
              </a:rPr>
              <a:t>#</a:t>
            </a:r>
            <a:endParaRPr sz="2400" baseline="24305" dirty="0">
              <a:latin typeface="Calibri"/>
              <a:cs typeface="Calibri"/>
            </a:endParaRPr>
          </a:p>
          <a:p>
            <a:pPr marL="660400" indent="-5715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660400" algn="l"/>
              </a:tabLst>
            </a:pPr>
            <a:r>
              <a:rPr sz="2400" b="1" dirty="0">
                <a:latin typeface="Calibri"/>
                <a:cs typeface="Calibri"/>
              </a:rPr>
              <a:t>NUMERO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UNICO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116117</a:t>
            </a:r>
            <a:endParaRPr sz="2400" dirty="0">
              <a:latin typeface="Calibri"/>
              <a:cs typeface="Calibri"/>
            </a:endParaRPr>
          </a:p>
          <a:p>
            <a:pPr marL="660400" indent="-5715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660400" algn="l"/>
              </a:tabLst>
            </a:pP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(VENOSA,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VILLA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D’AGRI,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POTENZA,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LAGONEGRO)</a:t>
            </a:r>
            <a:endParaRPr sz="2400" dirty="0">
              <a:latin typeface="Calibri"/>
              <a:cs typeface="Calibri"/>
            </a:endParaRPr>
          </a:p>
          <a:p>
            <a:pPr marL="660400" indent="-5715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66040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OSPEDALI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COMUNITA’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(VENOSA,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LUCANO,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MARATEA)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571" y="6605396"/>
            <a:ext cx="1060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066" y="5990717"/>
            <a:ext cx="4027170" cy="173736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COMUNITA’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HUB</a:t>
            </a:r>
            <a:endParaRPr sz="24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LAVELLO</a:t>
            </a:r>
            <a:endParaRPr sz="18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SANT’ARCANGELO</a:t>
            </a:r>
            <a:endParaRPr sz="18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POTENZA*</a:t>
            </a:r>
            <a:endParaRPr sz="18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LAGONEGRO°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571" y="8433892"/>
            <a:ext cx="1060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66" y="7820112"/>
            <a:ext cx="5402580" cy="173736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584200" algn="l"/>
              </a:tabLst>
            </a:pPr>
            <a:r>
              <a:rPr sz="2400" b="1" dirty="0">
                <a:latin typeface="Calibri"/>
                <a:cs typeface="Calibri"/>
              </a:rPr>
              <a:t>9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COMUNITA’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SPOKE</a:t>
            </a:r>
            <a:endParaRPr sz="2400" dirty="0">
              <a:latin typeface="Calibri"/>
              <a:cs typeface="Calibri"/>
            </a:endParaRPr>
          </a:p>
          <a:p>
            <a:pPr marL="1041400" marR="73025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FELE,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GENZANO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LUCANIA </a:t>
            </a: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VIETRI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POTENZA,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CORLETO </a:t>
            </a: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LAGOPESOLE*,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ANZI</a:t>
            </a:r>
            <a:endParaRPr sz="1800" dirty="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DISTRETTO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MARATEA°,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VIGGIANELLO,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SENISE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171" y="9967061"/>
            <a:ext cx="5754370" cy="5683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2400" baseline="24305" dirty="0">
                <a:latin typeface="Calibri"/>
                <a:cs typeface="Calibri"/>
              </a:rPr>
              <a:t>#</a:t>
            </a:r>
            <a:r>
              <a:rPr sz="2400" spc="157" baseline="24305" dirty="0"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CONVERTITI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PUNTI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600" b="1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ASSISTENZA</a:t>
            </a:r>
            <a:r>
              <a:rPr sz="16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TERRITORIALE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(PAT)</a:t>
            </a:r>
            <a:endParaRPr sz="16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HUB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TEMPORANEO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LAGOPESOLE,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°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HUB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TEMPORANEO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MARATEA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169" y="10543595"/>
            <a:ext cx="1612673" cy="305141"/>
          </a:xfrm>
          <a:prstGeom prst="rect">
            <a:avLst/>
          </a:prstGeom>
        </p:spPr>
      </p:pic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874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TEMPISTICHE</a:t>
            </a:r>
            <a:r>
              <a:rPr spc="-70" dirty="0"/>
              <a:t> </a:t>
            </a:r>
            <a:r>
              <a:rPr dirty="0"/>
              <a:t>DI</a:t>
            </a:r>
            <a:r>
              <a:rPr spc="-100" dirty="0"/>
              <a:t> </a:t>
            </a:r>
            <a:r>
              <a:rPr spc="-30" dirty="0"/>
              <a:t>ATTIVAZIONE</a:t>
            </a:r>
            <a:r>
              <a:rPr spc="-85" dirty="0"/>
              <a:t> </a:t>
            </a:r>
            <a:r>
              <a:rPr spc="-10" dirty="0"/>
              <a:t>STRUTTURE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NEL</a:t>
            </a:r>
            <a:r>
              <a:rPr spc="-95" dirty="0"/>
              <a:t> </a:t>
            </a:r>
            <a:r>
              <a:rPr dirty="0"/>
              <a:t>RISPETTO</a:t>
            </a:r>
            <a:r>
              <a:rPr spc="-65" dirty="0"/>
              <a:t> </a:t>
            </a:r>
            <a:r>
              <a:rPr dirty="0"/>
              <a:t>DELLE</a:t>
            </a:r>
            <a:r>
              <a:rPr spc="-80" dirty="0"/>
              <a:t> </a:t>
            </a:r>
            <a:r>
              <a:rPr dirty="0"/>
              <a:t>SCADENZE</a:t>
            </a:r>
            <a:r>
              <a:rPr spc="-75" dirty="0"/>
              <a:t> </a:t>
            </a:r>
            <a:r>
              <a:rPr dirty="0"/>
              <a:t>PNRR</a:t>
            </a:r>
            <a:r>
              <a:rPr spc="-105" dirty="0"/>
              <a:t> </a:t>
            </a:r>
            <a:r>
              <a:rPr spc="-10" dirty="0"/>
              <a:t>(31.05.2026)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750" y="2281808"/>
            <a:ext cx="133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2614" y="2332100"/>
            <a:ext cx="1202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già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attivate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750" y="3013024"/>
            <a:ext cx="6791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AFT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MMG,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SPECIALISTICA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AMBULATORIALE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92614" y="3063316"/>
            <a:ext cx="1202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già</a:t>
            </a:r>
            <a:r>
              <a:rPr sz="2000" b="1" spc="-10" dirty="0">
                <a:latin typeface="Calibri"/>
                <a:cs typeface="Calibri"/>
              </a:rPr>
              <a:t> attivate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750" y="3745230"/>
            <a:ext cx="3692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NUMERO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UNICO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116117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2614" y="3795522"/>
            <a:ext cx="1196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25.05.2026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750" y="4476750"/>
            <a:ext cx="221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spc="-10" dirty="0">
                <a:latin typeface="Calibri"/>
                <a:cs typeface="Calibri"/>
              </a:rPr>
              <a:t>DISTRETTO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925" y="4901517"/>
            <a:ext cx="620585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Attivazione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hub,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spoke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PAT)</a:t>
            </a:r>
            <a:endParaRPr sz="20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Sopralluogo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esperto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indipendente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92614" y="4901517"/>
            <a:ext cx="119634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spc="-10" dirty="0">
                <a:latin typeface="Calibri"/>
                <a:cs typeface="Calibri"/>
              </a:rPr>
              <a:t>25.05.2026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Calibri"/>
                <a:cs typeface="Calibri"/>
              </a:rPr>
              <a:t>26.05.2026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750" y="6122923"/>
            <a:ext cx="666305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spc="-10" dirty="0">
                <a:latin typeface="Calibri"/>
                <a:cs typeface="Calibri"/>
              </a:rPr>
              <a:t>DISTRETTO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(OdC,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hub,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spoke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PAT)</a:t>
            </a:r>
            <a:endParaRPr sz="2400" dirty="0">
              <a:latin typeface="Calibri"/>
              <a:cs typeface="Calibri"/>
            </a:endParaRPr>
          </a:p>
          <a:p>
            <a:pPr marL="1040765" lvl="1" indent="-5715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1040765" algn="l"/>
              </a:tabLst>
            </a:pPr>
            <a:r>
              <a:rPr sz="2000" spc="-10" dirty="0">
                <a:latin typeface="Calibri"/>
                <a:cs typeface="Calibri"/>
              </a:rPr>
              <a:t>Attivazione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hub,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spoke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PAT)</a:t>
            </a:r>
            <a:endParaRPr sz="2000" dirty="0">
              <a:latin typeface="Calibri"/>
              <a:cs typeface="Calibri"/>
            </a:endParaRPr>
          </a:p>
          <a:p>
            <a:pPr marL="1040765" lvl="1" indent="-5715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040765" algn="l"/>
              </a:tabLst>
            </a:pPr>
            <a:r>
              <a:rPr sz="2000" spc="-10" dirty="0">
                <a:latin typeface="Calibri"/>
                <a:cs typeface="Calibri"/>
              </a:rPr>
              <a:t>Sopralluogo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esperto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indipendente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2614" y="6547205"/>
            <a:ext cx="1196340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latin typeface="Calibri"/>
                <a:cs typeface="Calibri"/>
              </a:rPr>
              <a:t>26.05.2026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Calibri"/>
                <a:cs typeface="Calibri"/>
              </a:rPr>
              <a:t>27.05.2026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7750" y="7768538"/>
            <a:ext cx="6457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dirty="0">
                <a:latin typeface="Calibri"/>
                <a:cs typeface="Calibri"/>
              </a:rPr>
              <a:t>DISTRETTO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(OdC,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hub,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spoke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4925" y="8193379"/>
            <a:ext cx="620585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Attivazione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hub,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spoke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PAT)</a:t>
            </a:r>
            <a:endParaRPr sz="20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Sopralluogo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esperto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indipendente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92614" y="8193379"/>
            <a:ext cx="1196340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latin typeface="Calibri"/>
                <a:cs typeface="Calibri"/>
              </a:rPr>
              <a:t>27.05.2026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Calibri"/>
                <a:cs typeface="Calibri"/>
              </a:rPr>
              <a:t>28.05.2026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7750" y="9415068"/>
            <a:ext cx="645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b="1" spc="-10" dirty="0">
                <a:latin typeface="Calibri"/>
                <a:cs typeface="Calibri"/>
              </a:rPr>
              <a:t>DISTRETTO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(OdC,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hub,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CdC,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spoke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925" y="9839045"/>
            <a:ext cx="6205855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Attivazione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hub,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CdC,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spoke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PAT)</a:t>
            </a:r>
            <a:endParaRPr sz="20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583565" algn="l"/>
              </a:tabLst>
            </a:pPr>
            <a:r>
              <a:rPr sz="2000" spc="-10" dirty="0">
                <a:latin typeface="Calibri"/>
                <a:cs typeface="Calibri"/>
              </a:rPr>
              <a:t>Sopralluogo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esperto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indipendente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92614" y="9839045"/>
            <a:ext cx="119634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latin typeface="Calibri"/>
                <a:cs typeface="Calibri"/>
              </a:rPr>
              <a:t>28.05.2026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latin typeface="Calibri"/>
                <a:cs typeface="Calibri"/>
              </a:rPr>
              <a:t>29.05.2026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4169" y="10543595"/>
            <a:ext cx="1612673" cy="305141"/>
          </a:xfrm>
          <a:prstGeom prst="rect">
            <a:avLst/>
          </a:prstGeom>
        </p:spPr>
      </p:pic>
      <p:pic>
        <p:nvPicPr>
          <p:cNvPr id="3" name="object 3" descr="Immagine che contiene testo, Carattere, logo, Elementi grafici  Il contenuto generato dall'IA potrebbe non essere corretto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335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STAKEHOLDERS</a:t>
            </a:r>
            <a:r>
              <a:rPr sz="3600" spc="-110" dirty="0"/>
              <a:t> </a:t>
            </a:r>
            <a:r>
              <a:rPr sz="3600" spc="-35" dirty="0"/>
              <a:t>COINVOLTI</a:t>
            </a:r>
            <a:r>
              <a:rPr sz="3600" spc="-95" dirty="0"/>
              <a:t> </a:t>
            </a:r>
            <a:r>
              <a:rPr sz="3600" dirty="0"/>
              <a:t>NELLA</a:t>
            </a:r>
            <a:r>
              <a:rPr sz="3600" spc="-85" dirty="0"/>
              <a:t> </a:t>
            </a:r>
            <a:r>
              <a:rPr sz="3600" spc="-40" dirty="0"/>
              <a:t>PROPOSTA</a:t>
            </a:r>
            <a:r>
              <a:rPr sz="3600" spc="-105" dirty="0"/>
              <a:t> </a:t>
            </a:r>
            <a:r>
              <a:rPr sz="3600" dirty="0"/>
              <a:t>DI</a:t>
            </a:r>
            <a:r>
              <a:rPr sz="3600" spc="-90" dirty="0"/>
              <a:t> </a:t>
            </a:r>
            <a:r>
              <a:rPr sz="3600" spc="-10" dirty="0"/>
              <a:t>RIORGANIZZAZIONE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22223" y="2821685"/>
            <a:ext cx="13152755" cy="69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SINDACI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(ATTRAVERSO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CONFERENZA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SINDACI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RAPPRESENTANZA)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SINDACI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(ATTRAVERSO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REFERENTI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AMBITO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SOCIALE)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MEDICI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CONVENZIONATI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(ATTRAVERSO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AFT,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RESPONABILI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BRANCA,</a:t>
            </a:r>
            <a:r>
              <a:rPr sz="2400" spc="-45" dirty="0">
                <a:latin typeface="Calibri"/>
                <a:cs typeface="Calibri"/>
              </a:rPr>
              <a:t> COMITATI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AZIENDALI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ZONALI)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spc="-10" dirty="0">
                <a:latin typeface="Calibri"/>
                <a:cs typeface="Calibri"/>
              </a:rPr>
              <a:t>FEDERFARMA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TERZO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(DEMANDATO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SINGOLI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AMBITI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DISTRETTUALI)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COLLEGIO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DIREZIONE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AZIENDALE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sz="2400" dirty="0">
                <a:latin typeface="Calibri"/>
                <a:cs typeface="Calibri"/>
              </a:rPr>
              <a:t>OO.SS.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AZIENDALI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-2794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Immagine che contiene testo, schermata, Carattere, numero  Il contenuto generato dall'IA potrebbe non essere corretto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4706" y="1379083"/>
            <a:ext cx="8496606" cy="9471809"/>
          </a:xfrm>
          <a:prstGeom prst="rect">
            <a:avLst/>
          </a:prstGeom>
        </p:spPr>
      </p:pic>
      <p:pic>
        <p:nvPicPr>
          <p:cNvPr id="4" name="object 4" descr="Immagine che contiene testo, Carattere, logo, Elementi grafici  Il contenuto generato dall'IA potrebbe non essere corretto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9747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F21EBE-A601-B6CA-865B-3122228D2ADF}"/>
              </a:ext>
            </a:extLst>
          </p:cNvPr>
          <p:cNvSpPr txBox="1"/>
          <p:nvPr/>
        </p:nvSpPr>
        <p:spPr>
          <a:xfrm>
            <a:off x="362785" y="3886200"/>
            <a:ext cx="136842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Punto centrale per la sanità territoriale: </a:t>
            </a:r>
            <a:r>
              <a:rPr lang="it-IT" sz="2400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Accesso unificato per servizi non urgenti, sgravando il Pronto Soccorso.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b="1" dirty="0">
              <a:latin typeface="Arial" panose="020B0604020202020204" pitchFamily="34" charset="0"/>
              <a:ea typeface="Inter Medium" panose="020B060402020202020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Distingue tra urgenza (118) e non urgenza:</a:t>
            </a:r>
            <a:r>
              <a:rPr lang="it-IT" sz="2400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 Ottimizza i flussi, indirizzando le emergenze e riducendo i tempi di attesa.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b="1" dirty="0">
              <a:latin typeface="Arial" panose="020B0604020202020204" pitchFamily="34" charset="0"/>
              <a:ea typeface="Inter Medium" panose="020B060402020202020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Formazione continua del personale operatore:</a:t>
            </a:r>
            <a:r>
              <a:rPr lang="it-IT" sz="2400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 Assicura alta qualità nella valutazione del bisogno e gestione chiamate.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b="1" dirty="0">
              <a:latin typeface="Arial" panose="020B0604020202020204" pitchFamily="34" charset="0"/>
              <a:ea typeface="Inter Medium" panose="020B060402020202020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Integrazione con i sistemi informativi regionali:</a:t>
            </a:r>
            <a:r>
              <a:rPr lang="it-IT" sz="2400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 Gestione centralizzata e accesso rapido alle informazioni.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b="1" dirty="0">
              <a:latin typeface="Arial" panose="020B0604020202020204" pitchFamily="34" charset="0"/>
              <a:ea typeface="Inter Medium" panose="020B060402020202020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Coordina Continuità Assistenziale, COT, UCCP e Case della Comunità:</a:t>
            </a:r>
            <a:r>
              <a:rPr lang="it-IT" sz="2400" dirty="0">
                <a:latin typeface="Arial" panose="020B0604020202020204" pitchFamily="34" charset="0"/>
                <a:ea typeface="Inter Medium" panose="020B0604020202020204" charset="0"/>
                <a:cs typeface="Arial" panose="020B0604020202020204" pitchFamily="34" charset="0"/>
              </a:rPr>
              <a:t> Gestione integrata e supporto tra i diversi attori.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15" descr="Immagine che contiene testo, Carattere, logo, Elementi grafici  Il contenuto generato dall'IA potrebbe non essere corretto.">
            <a:extLst>
              <a:ext uri="{FF2B5EF4-FFF2-40B4-BE49-F238E27FC236}">
                <a16:creationId xmlns:a16="http://schemas.microsoft.com/office/drawing/2014/main" id="{6B1DFED2-D579-CAFB-C6A8-3159B5A0AB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  <p:sp>
        <p:nvSpPr>
          <p:cNvPr id="7" name="object 2" descr="$PPTXTitle">
            <a:extLst>
              <a:ext uri="{FF2B5EF4-FFF2-40B4-BE49-F238E27FC236}">
                <a16:creationId xmlns:a16="http://schemas.microsoft.com/office/drawing/2014/main" id="{A5A79655-3EDB-0148-7B76-B5A58A493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785" y="1295400"/>
            <a:ext cx="13468096" cy="1841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910"/>
              </a:lnSpc>
            </a:pPr>
            <a:r>
              <a:rPr sz="3900" b="1" dirty="0">
                <a:solidFill>
                  <a:srgbClr val="030303"/>
                </a:solidFill>
                <a:latin typeface="Arial"/>
                <a:cs typeface="Arial"/>
              </a:rPr>
              <a:t>NEA</a:t>
            </a:r>
            <a:r>
              <a:rPr sz="3900" b="1" spc="-2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3900" b="1" spc="-55" dirty="0">
                <a:solidFill>
                  <a:srgbClr val="030303"/>
                </a:solidFill>
                <a:latin typeface="Arial"/>
                <a:cs typeface="Arial"/>
              </a:rPr>
              <a:t>116117</a:t>
            </a:r>
            <a:br>
              <a:rPr lang="it-IT" sz="3900" b="1" spc="-100" dirty="0">
                <a:solidFill>
                  <a:srgbClr val="030303"/>
                </a:solidFill>
                <a:latin typeface="Arial"/>
                <a:cs typeface="Arial"/>
              </a:rPr>
            </a:b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Il</a:t>
            </a:r>
            <a:r>
              <a:rPr sz="3900" spc="-11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Numero</a:t>
            </a:r>
            <a:r>
              <a:rPr sz="3900" spc="-10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20" dirty="0">
                <a:solidFill>
                  <a:srgbClr val="030303"/>
                </a:solidFill>
                <a:latin typeface="Arial MT"/>
                <a:cs typeface="Arial MT"/>
              </a:rPr>
              <a:t>Europeo</a:t>
            </a:r>
            <a:r>
              <a:rPr sz="3900" spc="-25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Armonizzato</a:t>
            </a:r>
            <a:r>
              <a:rPr sz="3900" spc="-10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25" dirty="0">
                <a:solidFill>
                  <a:srgbClr val="030303"/>
                </a:solidFill>
                <a:latin typeface="Arial MT"/>
                <a:cs typeface="Arial MT"/>
              </a:rPr>
              <a:t>per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l’Assistenza</a:t>
            </a:r>
            <a:r>
              <a:rPr sz="3900" spc="-1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Sanitaria</a:t>
            </a:r>
            <a:r>
              <a:rPr sz="3900" spc="-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Non</a:t>
            </a:r>
            <a:r>
              <a:rPr sz="3900" spc="-11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Urgente</a:t>
            </a:r>
            <a:endParaRPr sz="39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9388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1304" y="1394206"/>
            <a:ext cx="12773025" cy="124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10"/>
              </a:lnSpc>
            </a:pPr>
            <a:r>
              <a:rPr sz="3900" spc="-80" dirty="0">
                <a:solidFill>
                  <a:srgbClr val="030303"/>
                </a:solidFill>
                <a:latin typeface="Arial MT"/>
                <a:cs typeface="Arial MT"/>
              </a:rPr>
              <a:t>AFT,</a:t>
            </a:r>
            <a:r>
              <a:rPr sz="3900" spc="-9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UCCP</a:t>
            </a:r>
            <a:r>
              <a:rPr sz="3900" spc="-17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e</a:t>
            </a:r>
            <a:r>
              <a:rPr sz="3900" spc="-8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Continuità</a:t>
            </a:r>
            <a:r>
              <a:rPr sz="3900" spc="-25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Assistenziale:</a:t>
            </a:r>
            <a:r>
              <a:rPr sz="3900" spc="-8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Il</a:t>
            </a:r>
            <a:r>
              <a:rPr sz="3900" spc="-9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Cuore</a:t>
            </a:r>
            <a:r>
              <a:rPr sz="3900" spc="-7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delle</a:t>
            </a:r>
            <a:r>
              <a:rPr sz="3900" spc="-8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20" dirty="0">
                <a:solidFill>
                  <a:srgbClr val="030303"/>
                </a:solidFill>
                <a:latin typeface="Arial MT"/>
                <a:cs typeface="Arial MT"/>
              </a:rPr>
              <a:t>Cure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Primarie</a:t>
            </a:r>
            <a:endParaRPr sz="3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4" y="3139567"/>
            <a:ext cx="38125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030303"/>
                </a:solidFill>
                <a:latin typeface="Arial MT"/>
                <a:cs typeface="Arial MT"/>
              </a:rPr>
              <a:t>Aggregazioni</a:t>
            </a:r>
            <a:r>
              <a:rPr sz="1950" spc="-4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30303"/>
                </a:solidFill>
                <a:latin typeface="Arial MT"/>
                <a:cs typeface="Arial MT"/>
              </a:rPr>
              <a:t>Funzionali</a:t>
            </a:r>
            <a:r>
              <a:rPr sz="1950" spc="-8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30303"/>
                </a:solidFill>
                <a:latin typeface="Arial MT"/>
                <a:cs typeface="Arial MT"/>
              </a:rPr>
              <a:t>Territoriali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spc="-10" dirty="0">
                <a:solidFill>
                  <a:srgbClr val="030303"/>
                </a:solidFill>
                <a:latin typeface="Arial MT"/>
                <a:cs typeface="Arial MT"/>
              </a:rPr>
              <a:t>(AFT)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936948"/>
            <a:ext cx="42354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140">
              <a:lnSpc>
                <a:spcPct val="134800"/>
              </a:lnSpc>
              <a:spcBef>
                <a:spcPts val="100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Raggruppamento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funzionale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MMG,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PLS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e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Specialisti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su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bacino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30.000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assistiti.</a:t>
            </a:r>
            <a:endParaRPr sz="1550">
              <a:latin typeface="Arial MT"/>
              <a:cs typeface="Arial MT"/>
            </a:endParaRPr>
          </a:p>
          <a:p>
            <a:pPr marL="12700" marR="5080">
              <a:lnSpc>
                <a:spcPct val="134200"/>
              </a:lnSpc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Condivisione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strumenti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informativi,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linee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guida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protocolli.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Quota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oraria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disponibile: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528h/settimana</a:t>
            </a:r>
            <a:r>
              <a:rPr sz="15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per</a:t>
            </a:r>
            <a:r>
              <a:rPr sz="1550" spc="-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AFT.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5744717"/>
            <a:ext cx="3512185" cy="628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45"/>
              </a:spcBef>
            </a:pPr>
            <a:r>
              <a:rPr sz="1950" dirty="0">
                <a:solidFill>
                  <a:srgbClr val="030303"/>
                </a:solidFill>
                <a:latin typeface="Arial MT"/>
                <a:cs typeface="Arial MT"/>
              </a:rPr>
              <a:t>Unità</a:t>
            </a:r>
            <a:r>
              <a:rPr sz="1950" spc="-1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30303"/>
                </a:solidFill>
                <a:latin typeface="Arial MT"/>
                <a:cs typeface="Arial MT"/>
              </a:rPr>
              <a:t>Complesse</a:t>
            </a:r>
            <a:r>
              <a:rPr sz="1950" spc="-5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30303"/>
                </a:solidFill>
                <a:latin typeface="Arial MT"/>
                <a:cs typeface="Arial MT"/>
              </a:rPr>
              <a:t>Cure</a:t>
            </a:r>
            <a:r>
              <a:rPr sz="1950" spc="-1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30303"/>
                </a:solidFill>
                <a:latin typeface="Arial MT"/>
                <a:cs typeface="Arial MT"/>
              </a:rPr>
              <a:t>Primarie (UCCP)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304" y="6541465"/>
            <a:ext cx="4259580" cy="161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5"/>
              </a:spcBef>
            </a:pP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Aggregazione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multiprofessionale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allocata</a:t>
            </a:r>
            <a:r>
              <a:rPr sz="15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presso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CdC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Hub.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Garantisce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risposte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complesse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attraverso</a:t>
            </a:r>
            <a:r>
              <a:rPr sz="155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PDTA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condivisi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piani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assistenziali personalizzati.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Opera</a:t>
            </a:r>
            <a:r>
              <a:rPr sz="15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</a:t>
            </a:r>
            <a:r>
              <a:rPr sz="15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vari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setting: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ambulatori,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domicilio,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strutture</a:t>
            </a:r>
            <a:r>
              <a:rPr sz="1550" spc="-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residenziali.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7" name="object 7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7712" y="4264140"/>
            <a:ext cx="3746375" cy="33031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10213" y="4384040"/>
            <a:ext cx="1934845" cy="4927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464646"/>
                </a:solidFill>
                <a:latin typeface="Arial MT"/>
                <a:cs typeface="Arial MT"/>
              </a:rPr>
              <a:t>PAT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Punti</a:t>
            </a:r>
            <a:r>
              <a:rPr sz="10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assistenziali</a:t>
            </a:r>
            <a:r>
              <a:rPr sz="10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Arial MT"/>
                <a:cs typeface="Arial MT"/>
              </a:rPr>
              <a:t>territoriali</a:t>
            </a:r>
            <a:r>
              <a:rPr sz="10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Arial MT"/>
                <a:cs typeface="Arial MT"/>
              </a:rPr>
              <a:t>h24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9097" y="5633973"/>
            <a:ext cx="1109345" cy="66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5155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solidFill>
                  <a:srgbClr val="464646"/>
                </a:solidFill>
                <a:latin typeface="Arial MT"/>
                <a:cs typeface="Arial MT"/>
              </a:rPr>
              <a:t>UCCP</a:t>
            </a:r>
            <a:endParaRPr sz="1350">
              <a:latin typeface="Arial MT"/>
              <a:cs typeface="Arial MT"/>
            </a:endParaRPr>
          </a:p>
          <a:p>
            <a:pPr marL="62865">
              <a:lnSpc>
                <a:spcPct val="100000"/>
              </a:lnSpc>
              <a:spcBef>
                <a:spcPts val="790"/>
              </a:spcBef>
            </a:pP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Braccio</a:t>
            </a:r>
            <a:r>
              <a:rPr sz="10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Arial MT"/>
                <a:cs typeface="Arial MT"/>
              </a:rPr>
              <a:t>operativo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solidFill>
                  <a:srgbClr val="464646"/>
                </a:solidFill>
                <a:latin typeface="Arial MT"/>
                <a:cs typeface="Arial MT"/>
              </a:rPr>
              <a:t>multiprofessionale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10213" y="6279641"/>
            <a:ext cx="1969135" cy="49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464646"/>
                </a:solidFill>
                <a:latin typeface="Arial MT"/>
                <a:cs typeface="Arial MT"/>
              </a:rPr>
              <a:t>AFT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Cervello</a:t>
            </a:r>
            <a:r>
              <a:rPr sz="10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0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64646"/>
                </a:solidFill>
                <a:latin typeface="Arial MT"/>
                <a:cs typeface="Arial MT"/>
              </a:rPr>
              <a:t>medicina</a:t>
            </a:r>
            <a:r>
              <a:rPr sz="10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Arial MT"/>
                <a:cs typeface="Arial MT"/>
              </a:rPr>
              <a:t>generale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304" y="8849309"/>
            <a:ext cx="1230439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800"/>
              </a:lnSpc>
              <a:spcBef>
                <a:spcPts val="100"/>
              </a:spcBef>
            </a:pP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Le</a:t>
            </a:r>
            <a:r>
              <a:rPr sz="1550" spc="-9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AFT</a:t>
            </a:r>
            <a:r>
              <a:rPr sz="155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sono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"cervello"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dove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medici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si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confrontano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migliorano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competenze,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mentre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le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UCCP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sono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"braccio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operativo"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dove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l'assistenza multiprofessionale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viene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erogata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concretamente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ai</a:t>
            </a:r>
            <a:r>
              <a:rPr sz="15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cittadini.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12" name="object 12" descr="Immagine che contiene testo, Carattere, logo, Elementi grafici  Il contenuto generato dall'IA potrebbe non essere corretto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88" y="1495171"/>
            <a:ext cx="1118235" cy="373380"/>
          </a:xfrm>
          <a:custGeom>
            <a:avLst/>
            <a:gdLst/>
            <a:ahLst/>
            <a:cxnLst/>
            <a:rect l="l" t="t" r="r" b="b"/>
            <a:pathLst>
              <a:path w="1118235" h="373380">
                <a:moveTo>
                  <a:pt x="1093812" y="0"/>
                </a:moveTo>
                <a:lnTo>
                  <a:pt x="23825" y="0"/>
                </a:lnTo>
                <a:lnTo>
                  <a:pt x="14551" y="1873"/>
                </a:lnTo>
                <a:lnTo>
                  <a:pt x="6978" y="6985"/>
                </a:lnTo>
                <a:lnTo>
                  <a:pt x="1872" y="14573"/>
                </a:lnTo>
                <a:lnTo>
                  <a:pt x="0" y="23875"/>
                </a:lnTo>
                <a:lnTo>
                  <a:pt x="0" y="349376"/>
                </a:lnTo>
                <a:lnTo>
                  <a:pt x="1872" y="358606"/>
                </a:lnTo>
                <a:lnTo>
                  <a:pt x="6978" y="366156"/>
                </a:lnTo>
                <a:lnTo>
                  <a:pt x="14551" y="371254"/>
                </a:lnTo>
                <a:lnTo>
                  <a:pt x="23825" y="373125"/>
                </a:lnTo>
                <a:lnTo>
                  <a:pt x="1093812" y="373125"/>
                </a:lnTo>
                <a:lnTo>
                  <a:pt x="1103115" y="371254"/>
                </a:lnTo>
                <a:lnTo>
                  <a:pt x="1110703" y="366156"/>
                </a:lnTo>
                <a:lnTo>
                  <a:pt x="1115815" y="358606"/>
                </a:lnTo>
                <a:lnTo>
                  <a:pt x="1117688" y="349376"/>
                </a:lnTo>
                <a:lnTo>
                  <a:pt x="1117688" y="23875"/>
                </a:lnTo>
                <a:lnTo>
                  <a:pt x="1115815" y="14573"/>
                </a:lnTo>
                <a:lnTo>
                  <a:pt x="1110703" y="6985"/>
                </a:lnTo>
                <a:lnTo>
                  <a:pt x="1103115" y="1873"/>
                </a:lnTo>
                <a:lnTo>
                  <a:pt x="1093812" y="0"/>
                </a:lnTo>
                <a:close/>
              </a:path>
            </a:pathLst>
          </a:custGeom>
          <a:solidFill>
            <a:srgbClr val="D3F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5" y="1574419"/>
            <a:ext cx="90296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464646"/>
                </a:solidFill>
                <a:latin typeface="Arial MT"/>
                <a:cs typeface="Arial MT"/>
              </a:rPr>
              <a:t>CONTESTO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81304" y="1906269"/>
            <a:ext cx="1280350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La</a:t>
            </a:r>
            <a:r>
              <a:rPr sz="3900" spc="-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Casa</a:t>
            </a:r>
            <a:r>
              <a:rPr sz="3900" spc="-11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della</a:t>
            </a:r>
            <a:r>
              <a:rPr sz="3900" spc="-10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Comunità:</a:t>
            </a:r>
            <a:r>
              <a:rPr sz="3900" spc="-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Presidio</a:t>
            </a:r>
            <a:r>
              <a:rPr sz="3900" spc="-16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40" dirty="0">
                <a:solidFill>
                  <a:srgbClr val="030303"/>
                </a:solidFill>
                <a:latin typeface="Arial MT"/>
                <a:cs typeface="Arial MT"/>
              </a:rPr>
              <a:t>Territoriale</a:t>
            </a:r>
            <a:r>
              <a:rPr sz="3900" spc="-10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dirty="0">
                <a:solidFill>
                  <a:srgbClr val="030303"/>
                </a:solidFill>
                <a:latin typeface="Arial MT"/>
                <a:cs typeface="Arial MT"/>
              </a:rPr>
              <a:t>di</a:t>
            </a:r>
            <a:r>
              <a:rPr sz="3900" spc="-114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900" spc="-10" dirty="0">
                <a:solidFill>
                  <a:srgbClr val="030303"/>
                </a:solidFill>
                <a:latin typeface="Arial MT"/>
                <a:cs typeface="Arial MT"/>
              </a:rPr>
              <a:t>Prossimità</a:t>
            </a:r>
            <a:endParaRPr sz="3900">
              <a:latin typeface="Arial MT"/>
              <a:cs typeface="Arial MT"/>
            </a:endParaRPr>
          </a:p>
        </p:txBody>
      </p:sp>
      <p:pic>
        <p:nvPicPr>
          <p:cNvPr id="5" name="object 5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88" y="3708653"/>
            <a:ext cx="8308340" cy="55457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82150" y="4274642"/>
            <a:ext cx="4114800" cy="4333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5"/>
              </a:spcBef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La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Casa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Comunità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rappresenta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presidio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territoriale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al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quale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cittadini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accedono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per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bisogni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sanitari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sociosanitari.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Non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è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solo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un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insieme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ambulatori,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ma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una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struttura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organizzativa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unitaria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finalizzata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alla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presa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25" dirty="0">
                <a:solidFill>
                  <a:srgbClr val="464646"/>
                </a:solidFill>
                <a:latin typeface="Arial MT"/>
                <a:cs typeface="Arial MT"/>
              </a:rPr>
              <a:t>in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carico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persona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della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comunità.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550">
              <a:latin typeface="Arial MT"/>
              <a:cs typeface="Arial MT"/>
            </a:endParaRPr>
          </a:p>
          <a:p>
            <a:pPr marL="12700" marR="158115">
              <a:lnSpc>
                <a:spcPct val="134500"/>
              </a:lnSpc>
            </a:pP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Il</a:t>
            </a:r>
            <a:r>
              <a:rPr sz="1550" spc="-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modello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introduce</a:t>
            </a:r>
            <a:r>
              <a:rPr sz="1550" spc="-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un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approccio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integrato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e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multidisciplinare</a:t>
            </a:r>
            <a:r>
              <a:rPr sz="155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attraverso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équipe multiprofessionali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territoriali</a:t>
            </a:r>
            <a:r>
              <a:rPr sz="15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che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includono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Medici</a:t>
            </a:r>
            <a:r>
              <a:rPr sz="1550" spc="-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Medicina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Generale,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Pediatri, Specialisti,</a:t>
            </a:r>
            <a:r>
              <a:rPr sz="1550" spc="-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Infermieri</a:t>
            </a:r>
            <a:r>
              <a:rPr sz="15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di</a:t>
            </a:r>
            <a:r>
              <a:rPr sz="155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Famiglia</a:t>
            </a:r>
            <a:r>
              <a:rPr sz="15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</a:t>
            </a:r>
            <a:r>
              <a:rPr sz="15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Comunità,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Psicologi,</a:t>
            </a:r>
            <a:r>
              <a:rPr sz="1550" spc="-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Ostetrici</a:t>
            </a:r>
            <a:r>
              <a:rPr sz="15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550" spc="-10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64646"/>
                </a:solidFill>
                <a:latin typeface="Arial MT"/>
                <a:cs typeface="Arial MT"/>
              </a:rPr>
              <a:t>Assistenti</a:t>
            </a:r>
            <a:r>
              <a:rPr sz="1550" spc="-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64646"/>
                </a:solidFill>
                <a:latin typeface="Arial MT"/>
                <a:cs typeface="Arial MT"/>
              </a:rPr>
              <a:t>Sociali.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7" name="object 7" descr="Immagine che contiene testo, Carattere, logo, Elementi grafici  Il contenuto generato dall'IA potrebbe non essere corretto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11589" cy="984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1174</Words>
  <Application>Microsoft Office PowerPoint</Application>
  <PresentationFormat>Personalizzato</PresentationFormat>
  <Paragraphs>168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Arial MT</vt:lpstr>
      <vt:lpstr>Calibri</vt:lpstr>
      <vt:lpstr>Office Theme</vt:lpstr>
      <vt:lpstr>APPLICAZIONE D.M. 77/22</vt:lpstr>
      <vt:lpstr>Presentazione standard di PowerPoint</vt:lpstr>
      <vt:lpstr>RIORDINO E AZIONI PREVISTE IN APPLICAZIONE DEL D.M 77/22 - ASP</vt:lpstr>
      <vt:lpstr>TEMPISTICHE DI ATTIVAZIONE STRUTTURE NEL RISPETTO DELLE SCADENZE PNRR (31.05.2026)</vt:lpstr>
      <vt:lpstr>STAKEHOLDERS COINVOLTI NELLA PROPOSTA DI RIORGANIZZAZIONE</vt:lpstr>
      <vt:lpstr>Presentazione standard di PowerPoint</vt:lpstr>
      <vt:lpstr>NEA 116117 Il Numero Europeo Armonizzato per l’Assistenza Sanitaria Non Urgente</vt:lpstr>
      <vt:lpstr>AFT, UCCP e Continuità Assistenziale: Il Cuore delle Cure Primarie</vt:lpstr>
      <vt:lpstr>La Casa della Comunità: Presidio Territoriale di Prossimità</vt:lpstr>
      <vt:lpstr>Architettura Hub-Spoke della Rete Territoriale</vt:lpstr>
      <vt:lpstr>PUNTO UNICO DI ACCESSO PUA</vt:lpstr>
      <vt:lpstr>Rete Allargata: Oncologia, Hospice, Prevenzione e Territorio</vt:lpstr>
      <vt:lpstr>RIDISTRIBUZIONE DELLE ATTIVITA’</vt:lpstr>
      <vt:lpstr>Presentazione standard di PowerPoint</vt:lpstr>
      <vt:lpstr>TEMPISTICHE IMPLEMENTAZIONE NUOVO MODELLO ORGANIZZATIVO MEDICINA TERRITORIALE E DI PROSSIMITA’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APPLICAZIONE D.M. 77/22</dc:title>
  <dc:creator>GIUSEPPE DE FILIPPIS</dc:creator>
  <cp:lastModifiedBy>GIUSEPPE DE FILIPPIS</cp:lastModifiedBy>
  <cp:revision>7</cp:revision>
  <dcterms:created xsi:type="dcterms:W3CDTF">2026-05-19T13:18:41Z</dcterms:created>
  <dcterms:modified xsi:type="dcterms:W3CDTF">2026-05-22T06:48:29Z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2026-05-18T00:00:00Z</vt:filetime>
  </property>
  <property fmtid="{D5CDD505-2E9C-101B-9397-08002B2CF9AE}" pid="4" name="Creator">
    <vt:lpwstr>Microsoft® PowerPoint® per Microsoft 365</vt:lpwstr>
  </property>
  <property fmtid="{D5CDD505-2E9C-101B-9397-08002B2CF9AE}" pid="5" name="LastSaved">
    <vt:filetime>2026-05-19T00:00:00Z</vt:filetime>
  </property>
  <property fmtid="{D5CDD505-2E9C-101B-9397-08002B2CF9AE}" pid="6" name="Producer">
    <vt:lpwstr>Microsoft® PowerPoint® per Microsoft 365</vt:lpwstr>
  </property>
</Properties>
</file>