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8" r:id="rId3"/>
    <p:sldId id="272" r:id="rId4"/>
    <p:sldId id="268" r:id="rId5"/>
    <p:sldId id="260" r:id="rId6"/>
    <p:sldId id="261" r:id="rId7"/>
    <p:sldId id="262" r:id="rId8"/>
    <p:sldId id="273" r:id="rId9"/>
    <p:sldId id="264" r:id="rId10"/>
    <p:sldId id="274" r:id="rId11"/>
    <p:sldId id="270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7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6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21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96182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3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7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3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0403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8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5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0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5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9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2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9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9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84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5" y="2348917"/>
            <a:ext cx="8825658" cy="1719744"/>
          </a:xfrm>
        </p:spPr>
        <p:txBody>
          <a:bodyPr/>
          <a:lstStyle/>
          <a:p>
            <a:pPr algn="ctr"/>
            <a:r>
              <a:rPr lang="it-IT" sz="4400" b="1" dirty="0"/>
              <a:t>A</a:t>
            </a:r>
            <a:r>
              <a:rPr lang="it-IT" sz="4400" b="1" dirty="0" smtClean="0"/>
              <a:t>PPLICAZIONE D.M.77/22</a:t>
            </a:r>
            <a:br>
              <a:rPr lang="it-IT" sz="4400" b="1" dirty="0" smtClean="0"/>
            </a:br>
            <a:r>
              <a:rPr lang="it-IT" sz="4400" b="1" dirty="0" smtClean="0"/>
              <a:t>Rete Territoriale ASM Matera</a:t>
            </a:r>
            <a:endParaRPr lang="it-IT" sz="4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1800" b="1" dirty="0" smtClean="0"/>
              <a:t>PROPOSTA OPERATIVA PER LA CONFIGURAZIONE DELLE CASE DI COMUNITA’: UN MODELLO HUB-SPOKE PER L’ASSISTENZA DI PROSSIMITA’</a:t>
            </a:r>
            <a:endParaRPr lang="it-IT" sz="18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8" y="0"/>
            <a:ext cx="1449096" cy="144909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62" y="0"/>
            <a:ext cx="3219538" cy="13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7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37183"/>
          </a:xfrm>
        </p:spPr>
        <p:txBody>
          <a:bodyPr/>
          <a:lstStyle/>
          <a:p>
            <a:pPr algn="ctr"/>
            <a:r>
              <a:rPr lang="it-IT" sz="2800" b="1" dirty="0" smtClean="0"/>
              <a:t>Ospedali di </a:t>
            </a:r>
            <a:r>
              <a:rPr lang="it-IT" sz="2800" b="1" dirty="0" smtClean="0"/>
              <a:t>Comunità</a:t>
            </a:r>
            <a:endParaRPr lang="it-IT" sz="28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75046" y="1107347"/>
            <a:ext cx="1724604" cy="394282"/>
          </a:xfrm>
        </p:spPr>
        <p:txBody>
          <a:bodyPr/>
          <a:lstStyle/>
          <a:p>
            <a:r>
              <a:rPr lang="it-IT" b="1" dirty="0"/>
              <a:t> </a:t>
            </a:r>
            <a:r>
              <a:rPr lang="it-IT" b="1" dirty="0" smtClean="0"/>
              <a:t>  Stigliano</a:t>
            </a:r>
            <a:endParaRPr lang="it-IT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348917" y="2030136"/>
            <a:ext cx="6417577" cy="34898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dirty="0"/>
              <a:t>Figura </a:t>
            </a:r>
            <a:r>
              <a:rPr lang="it-IT" dirty="0" smtClean="0"/>
              <a:t>professionali previste:</a:t>
            </a:r>
            <a:endParaRPr lang="it-IT" dirty="0"/>
          </a:p>
          <a:p>
            <a:pPr algn="just">
              <a:lnSpc>
                <a:spcPct val="150000"/>
              </a:lnSpc>
            </a:pPr>
            <a:r>
              <a:rPr lang="it-IT" dirty="0" smtClean="0"/>
              <a:t>Personale medico </a:t>
            </a:r>
            <a:r>
              <a:rPr lang="it-IT" dirty="0"/>
              <a:t>per 4,5 ore al giorno × 6 giorni/settimana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Personale </a:t>
            </a:r>
            <a:r>
              <a:rPr lang="it-IT" dirty="0" smtClean="0"/>
              <a:t>infermieristico, di </a:t>
            </a:r>
            <a:r>
              <a:rPr lang="it-IT" dirty="0"/>
              <a:t>cui 1 coordinatore</a:t>
            </a:r>
          </a:p>
          <a:p>
            <a:pPr algn="just">
              <a:lnSpc>
                <a:spcPct val="150000"/>
              </a:lnSpc>
            </a:pPr>
            <a:r>
              <a:rPr lang="it-IT" dirty="0" smtClean="0"/>
              <a:t>OSS </a:t>
            </a:r>
            <a:r>
              <a:rPr lang="it-IT" dirty="0"/>
              <a:t>+  operatori socio-sanitari con funzioni riabilitative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92786" y="1260721"/>
            <a:ext cx="2114026" cy="240908"/>
          </a:xfrm>
        </p:spPr>
        <p:txBody>
          <a:bodyPr/>
          <a:lstStyle/>
          <a:p>
            <a:r>
              <a:rPr lang="it-IT" b="1" dirty="0" smtClean="0"/>
              <a:t>			Tinchi</a:t>
            </a:r>
            <a:endParaRPr lang="it-IT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780" y="0"/>
            <a:ext cx="1260720" cy="12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7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b="1" i="1" dirty="0" smtClean="0"/>
              <a:t>Conclusioni</a:t>
            </a:r>
            <a:endParaRPr lang="it-IT" sz="24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7172" y="1367405"/>
            <a:ext cx="11509694" cy="48642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/>
              <a:t>“Il percorso che oggi presentiamo rappresenta una scelta strategica e concreta per il futuro della sanità territoriale della provincia di Matera</a:t>
            </a:r>
            <a:r>
              <a:rPr lang="it-IT" sz="1800" dirty="0" smtClean="0"/>
              <a:t>. L’applicazione </a:t>
            </a:r>
            <a:r>
              <a:rPr lang="it-IT" sz="1800" dirty="0"/>
              <a:t>del D.M. 77/2022 non è soltanto un adempimento normativo, ma l’occasione per costruire un modello organizzativo più vicino ai cittadini, più integrato e più capace di rispondere ai nuovi bisogni di salute</a:t>
            </a:r>
            <a:r>
              <a:rPr lang="it-IT" sz="1800" dirty="0" smtClean="0"/>
              <a:t>. Attraverso </a:t>
            </a:r>
            <a:r>
              <a:rPr lang="it-IT" sz="1800" dirty="0"/>
              <a:t>la rete delle Case della Comunità </a:t>
            </a:r>
            <a:r>
              <a:rPr lang="it-IT" sz="1800" dirty="0" err="1"/>
              <a:t>Hub</a:t>
            </a:r>
            <a:r>
              <a:rPr lang="it-IT" sz="1800" dirty="0"/>
              <a:t> e </a:t>
            </a:r>
            <a:r>
              <a:rPr lang="it-IT" sz="1800" dirty="0" err="1"/>
              <a:t>Spoke</a:t>
            </a:r>
            <a:r>
              <a:rPr lang="it-IT" sz="1800" dirty="0"/>
              <a:t>, delle Centrali Operative Territoriali, degli Ospedali di Comunità, dell’Assistenza Domiciliare Integrata, della telemedicina e del numero unico europeo 116117, stiamo definendo una sanità di prossimità moderna, accessibile e connessa</a:t>
            </a:r>
            <a:r>
              <a:rPr lang="it-IT" sz="1800" dirty="0" smtClean="0"/>
              <a:t>. Il </a:t>
            </a:r>
            <a:r>
              <a:rPr lang="it-IT" sz="1800" dirty="0"/>
              <a:t>nostro obiettivo è chiaro: garantire continuità assistenziale, ridurre gli accessi impropri ai Pronto Soccorso, migliorare la presa in carico dei pazienti fragili e cronici e assicurare ai cittadini risposte più rapide ed efficaci direttamente sul territorio</a:t>
            </a:r>
            <a:r>
              <a:rPr lang="it-IT" sz="1800" dirty="0" smtClean="0"/>
              <a:t>. Fondamentale </a:t>
            </a:r>
            <a:r>
              <a:rPr lang="it-IT" sz="1800" dirty="0"/>
              <a:t>sarà il ruolo delle Aggregazioni Funzionali Territoriali, dei Medici di Medicina Generale, degli infermieri di famiglia e di tutti i professionisti coinvolti in un modello che punta sull’integrazione multidisciplinare e sulla centralità della persona</a:t>
            </a:r>
            <a:r>
              <a:rPr lang="it-IT" sz="1800" dirty="0" smtClean="0"/>
              <a:t>. Siamo </a:t>
            </a:r>
            <a:r>
              <a:rPr lang="it-IT" sz="1800" dirty="0"/>
              <a:t>consapevoli delle criticità ancora presenti, in particolare sul fabbisogno di personale sanitario, ma proprio per questo il lavoro di programmazione e di rete diventa essenziale per utilizzare al meglio le risorse disponibili e attrarre nuove professionalità</a:t>
            </a:r>
            <a:r>
              <a:rPr lang="it-IT" sz="1800" dirty="0" smtClean="0"/>
              <a:t>. Questa </a:t>
            </a:r>
            <a:r>
              <a:rPr lang="it-IT" sz="1800" dirty="0"/>
              <a:t>riorganizzazione rappresenta una sfida importante, ma anche una grande opportunità per rafforzare il rapporto di fiducia tra cittadini e sistema sanitario pubblico</a:t>
            </a:r>
            <a:r>
              <a:rPr lang="it-IT" sz="1800" dirty="0" smtClean="0"/>
              <a:t>. L’ASM </a:t>
            </a:r>
            <a:r>
              <a:rPr lang="it-IT" sz="1800" dirty="0"/>
              <a:t>Matera continuerà a lavorare con responsabilità, visione e spirito di collaborazione istituzionale affinché nessun territorio resti indietro e ogni comunità possa sentirsi realmente presa in carico</a:t>
            </a:r>
            <a:r>
              <a:rPr lang="it-IT" sz="1800" dirty="0" smtClean="0"/>
              <a:t>.”</a:t>
            </a:r>
          </a:p>
          <a:p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61" y="0"/>
            <a:ext cx="1224793" cy="12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74746"/>
          </a:xfrm>
        </p:spPr>
        <p:txBody>
          <a:bodyPr/>
          <a:lstStyle/>
          <a:p>
            <a:pPr algn="ctr"/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b="1" dirty="0"/>
              <a:t>A</a:t>
            </a:r>
            <a:r>
              <a:rPr lang="it-IT" sz="2800" b="1" dirty="0" smtClean="0"/>
              <a:t>zioni previste in applicazione del D.M. 77/22</a:t>
            </a:r>
            <a:endParaRPr lang="it-IT" sz="28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654493" y="2575419"/>
            <a:ext cx="5486087" cy="300325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7</a:t>
            </a:r>
            <a:r>
              <a:rPr lang="it-IT" sz="1600" dirty="0" smtClean="0"/>
              <a:t> AFT </a:t>
            </a:r>
            <a:r>
              <a:rPr lang="it-IT" sz="1600" dirty="0"/>
              <a:t>MMG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RIORDINO CONTINUITA’ ASSISTENZIALE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NUMERO UNICO 116117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2 COT (</a:t>
            </a:r>
            <a:r>
              <a:rPr lang="it-IT" sz="1600" dirty="0" smtClean="0"/>
              <a:t>MATERA-POLICORO</a:t>
            </a:r>
            <a:r>
              <a:rPr lang="it-IT" sz="16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2 OSPEDALI DI COMUNITA’ (</a:t>
            </a:r>
            <a:r>
              <a:rPr lang="it-IT" sz="1600" dirty="0" smtClean="0"/>
              <a:t>TINCHI-STIGLIANO</a:t>
            </a:r>
            <a:r>
              <a:rPr lang="it-IT" sz="16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3 CASE DI COMUNITA’HUB (</a:t>
            </a:r>
            <a:r>
              <a:rPr lang="it-IT" sz="1600" dirty="0" smtClean="0"/>
              <a:t>MONTALBANO-IRSINA-MONTESCAGLIOSO</a:t>
            </a:r>
            <a:r>
              <a:rPr lang="it-IT" sz="16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/>
              <a:t>3 CASE DI COMUNITA’ </a:t>
            </a:r>
            <a:r>
              <a:rPr lang="it-IT" sz="1600" dirty="0" smtClean="0"/>
              <a:t>SPOKE</a:t>
            </a:r>
            <a:r>
              <a:rPr lang="it-IT" sz="1600" dirty="0"/>
              <a:t> </a:t>
            </a:r>
            <a:r>
              <a:rPr lang="it-IT" sz="1600" dirty="0" smtClean="0"/>
              <a:t>(TURSI-FERRANDINA-GARAGUSO)</a:t>
            </a:r>
            <a:endParaRPr lang="it-IT" sz="1600" dirty="0"/>
          </a:p>
          <a:p>
            <a:pPr>
              <a:buFont typeface="Arial" panose="020B0604020202020204" pitchFamily="34" charset="0"/>
              <a:buChar char="•"/>
            </a:pP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0"/>
            <a:ext cx="1260720" cy="1260720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0" y="1816453"/>
            <a:ext cx="4254758" cy="4547025"/>
          </a:xfrm>
        </p:spPr>
      </p:pic>
    </p:spTree>
    <p:extLst>
      <p:ext uri="{BB962C8B-B14F-4D97-AF65-F5344CB8AC3E}">
        <p14:creationId xmlns:p14="http://schemas.microsoft.com/office/powerpoint/2010/main" val="240552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683" y="452718"/>
            <a:ext cx="8742151" cy="984196"/>
          </a:xfrm>
        </p:spPr>
        <p:txBody>
          <a:bodyPr/>
          <a:lstStyle/>
          <a:p>
            <a:pPr algn="ctr"/>
            <a:r>
              <a:rPr lang="it-IT" sz="2800" b="1" dirty="0" smtClean="0"/>
              <a:t>Servizi previsti da standard</a:t>
            </a:r>
            <a:br>
              <a:rPr lang="it-IT" sz="2800" b="1" dirty="0" smtClean="0"/>
            </a:br>
            <a:r>
              <a:rPr lang="it-IT" sz="2800" b="1" dirty="0" smtClean="0"/>
              <a:t> nelle Case della Comunità</a:t>
            </a:r>
            <a:endParaRPr lang="it-IT" sz="28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19" y="0"/>
            <a:ext cx="1260720" cy="1260720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21" y="1621215"/>
            <a:ext cx="6166508" cy="5083969"/>
          </a:xfrm>
        </p:spPr>
      </p:pic>
    </p:spTree>
    <p:extLst>
      <p:ext uri="{BB962C8B-B14F-4D97-AF65-F5344CB8AC3E}">
        <p14:creationId xmlns:p14="http://schemas.microsoft.com/office/powerpoint/2010/main" val="160198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3744"/>
          </a:xfrm>
        </p:spPr>
        <p:txBody>
          <a:bodyPr/>
          <a:lstStyle/>
          <a:p>
            <a:pPr algn="ctr"/>
            <a:r>
              <a:rPr lang="it-IT" sz="2800" b="1" dirty="0"/>
              <a:t>Attività delle Case della Comunità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06972" y="1551963"/>
            <a:ext cx="6191075" cy="4588778"/>
          </a:xfrm>
        </p:spPr>
        <p:txBody>
          <a:bodyPr>
            <a:normAutofit/>
          </a:bodyPr>
          <a:lstStyle/>
          <a:p>
            <a:r>
              <a:rPr lang="it-IT" dirty="0"/>
              <a:t>AFT: coordinamento MMG, PLS e specialisti</a:t>
            </a:r>
          </a:p>
          <a:p>
            <a:r>
              <a:rPr lang="it-IT" dirty="0"/>
              <a:t>PAT: integrazione territoriale e filtro accessi PS</a:t>
            </a:r>
          </a:p>
          <a:p>
            <a:r>
              <a:rPr lang="it-IT" dirty="0" err="1"/>
              <a:t>IFeC</a:t>
            </a:r>
            <a:r>
              <a:rPr lang="it-IT" dirty="0"/>
              <a:t>: assistenza domiciliare, supporto </a:t>
            </a:r>
            <a:r>
              <a:rPr lang="it-IT" dirty="0" err="1"/>
              <a:t>caregiver</a:t>
            </a:r>
            <a:r>
              <a:rPr lang="it-IT" dirty="0"/>
              <a:t> e fragilità</a:t>
            </a:r>
          </a:p>
          <a:p>
            <a:r>
              <a:rPr lang="it-IT" dirty="0"/>
              <a:t>PUA: accesso unico e presa in carico integrata</a:t>
            </a:r>
          </a:p>
          <a:p>
            <a:r>
              <a:rPr lang="it-IT" dirty="0"/>
              <a:t>Telemedicina: teleconsulti, </a:t>
            </a:r>
            <a:r>
              <a:rPr lang="it-IT" dirty="0" err="1"/>
              <a:t>televisite</a:t>
            </a:r>
            <a:r>
              <a:rPr lang="it-IT" dirty="0"/>
              <a:t> e </a:t>
            </a:r>
            <a:r>
              <a:rPr lang="it-IT" dirty="0" err="1"/>
              <a:t>telemonitoraggio</a:t>
            </a:r>
            <a:endParaRPr lang="it-IT" dirty="0"/>
          </a:p>
          <a:p>
            <a:r>
              <a:rPr lang="it-IT" dirty="0"/>
              <a:t>Prevenzione: screening, vaccini e promozione salute</a:t>
            </a:r>
          </a:p>
          <a:p>
            <a:r>
              <a:rPr lang="it-IT" dirty="0"/>
              <a:t>Prelievi e Vaccinazioni: rete territoriale di prossimità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0"/>
            <a:ext cx="1273561" cy="12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696287"/>
            <a:ext cx="8825659" cy="2315362"/>
          </a:xfrm>
        </p:spPr>
        <p:txBody>
          <a:bodyPr/>
          <a:lstStyle/>
          <a:p>
            <a:pPr algn="ctr"/>
            <a:r>
              <a:rPr lang="it-IT" sz="2800" b="1" dirty="0" smtClean="0"/>
              <a:t>NEA 116117 Il Numero Europeo Armonizzato per l’Assistenza Sanitaria Non Urgente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1800" dirty="0" smtClean="0"/>
              <a:t>Il Numero unico Europeo 116117 e l’introduzione di ambulatori mobili è cruciale per rafforzare l’assistenza sanitaria territoriale, decentrando i servizi e migliorandone accessibilità ed efficienza.</a:t>
            </a:r>
            <a:endParaRPr lang="it-IT" sz="1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1200" dirty="0" smtClean="0"/>
              <a:t>Numero Europeo 116117: Coordinamento e Non-Urgenza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/>
              <a:t>Punto centrale per la sanità territoriale: accesso unificato per servizi non urgenti, sgravando il Pronto Soccorso</a:t>
            </a:r>
            <a:r>
              <a:rPr lang="it-IT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/>
              <a:t>Coordina </a:t>
            </a:r>
            <a:r>
              <a:rPr lang="it-IT" sz="1200" dirty="0"/>
              <a:t>Continuità Assistenziale, </a:t>
            </a:r>
            <a:r>
              <a:rPr lang="it-IT" sz="1200" dirty="0" smtClean="0"/>
              <a:t>COT </a:t>
            </a:r>
            <a:r>
              <a:rPr lang="it-IT" sz="1200" dirty="0"/>
              <a:t>e Case della Comunità: gestione integrata e supporto tra i diversi attori</a:t>
            </a:r>
            <a:r>
              <a:rPr lang="it-IT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/>
              <a:t>Distingue </a:t>
            </a:r>
            <a:r>
              <a:rPr lang="it-IT" sz="1200" dirty="0"/>
              <a:t>tra urgenza (118) e non urgenza: ottimizza i flussi, indirizzando le emergenze e riducendo i tempi di attesa</a:t>
            </a:r>
            <a:r>
              <a:rPr lang="it-IT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/>
              <a:t>Integrazione </a:t>
            </a:r>
            <a:r>
              <a:rPr lang="it-IT" sz="1200" dirty="0"/>
              <a:t>con i sistemi informativi regionali: gestione centralizzata e accesso rapido alle informazioni</a:t>
            </a:r>
            <a:r>
              <a:rPr lang="it-IT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/>
              <a:t>Formazione </a:t>
            </a:r>
            <a:r>
              <a:rPr lang="it-IT" sz="1200" dirty="0"/>
              <a:t>continua del personale operatore: assicura alta qualità nella valutazione del bisogno e gestione delle chiamate</a:t>
            </a:r>
            <a:r>
              <a:rPr lang="it-IT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/>
          </a:p>
          <a:p>
            <a:r>
              <a:rPr lang="it-IT" sz="1200" dirty="0" smtClean="0"/>
              <a:t>.</a:t>
            </a:r>
            <a:endParaRPr lang="it-IT" sz="1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42" y="0"/>
            <a:ext cx="1260720" cy="12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2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b="1" dirty="0"/>
              <a:t>Integrazione di Sistema: 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>COT</a:t>
            </a:r>
            <a:r>
              <a:rPr lang="it-IT" sz="2800" b="1" dirty="0"/>
              <a:t>, ADI </a:t>
            </a:r>
            <a:r>
              <a:rPr lang="it-IT" sz="2800" b="1" dirty="0" smtClean="0"/>
              <a:t>(oncologica e ordinaria) e </a:t>
            </a:r>
            <a:r>
              <a:rPr lang="it-IT" sz="2800" b="1" dirty="0"/>
              <a:t>Telemedicina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 smtClean="0"/>
              <a:t>Centrale </a:t>
            </a:r>
            <a:r>
              <a:rPr lang="it-IT" b="1" dirty="0"/>
              <a:t>Operativa Territoriale (COT</a:t>
            </a:r>
            <a:r>
              <a:rPr lang="it-IT" b="1" dirty="0" smtClean="0"/>
              <a:t>)</a:t>
            </a:r>
          </a:p>
          <a:p>
            <a:pPr marL="0" indent="0">
              <a:buNone/>
            </a:pPr>
            <a:r>
              <a:rPr lang="it-IT" dirty="0" smtClean="0"/>
              <a:t>Nodo </a:t>
            </a:r>
            <a:r>
              <a:rPr lang="it-IT" dirty="0"/>
              <a:t>di regia operativa. Coordina i flussi informativi, attiva i servizi, gestisce le transizioni tra territorio, ospedale e </a:t>
            </a:r>
            <a:r>
              <a:rPr lang="it-IT" dirty="0" err="1"/>
              <a:t>Hospice</a:t>
            </a:r>
            <a:r>
              <a:rPr lang="it-IT" dirty="0"/>
              <a:t>. Governa i passaggi tra i diversi </a:t>
            </a:r>
            <a:r>
              <a:rPr lang="it-IT" dirty="0" err="1"/>
              <a:t>setting</a:t>
            </a:r>
            <a:r>
              <a:rPr lang="it-IT" dirty="0"/>
              <a:t> di cura</a:t>
            </a:r>
            <a:r>
              <a:rPr lang="it-IT" dirty="0" smtClean="0"/>
              <a:t>.</a:t>
            </a:r>
          </a:p>
          <a:p>
            <a:r>
              <a:rPr lang="it-IT" b="1" dirty="0" smtClean="0"/>
              <a:t>Assistenza </a:t>
            </a:r>
            <a:r>
              <a:rPr lang="it-IT" b="1" dirty="0"/>
              <a:t>Domiciliare Integrata (ADI</a:t>
            </a:r>
            <a:r>
              <a:rPr lang="it-IT" b="1" dirty="0" smtClean="0"/>
              <a:t>)</a:t>
            </a:r>
          </a:p>
          <a:p>
            <a:pPr marL="0" indent="0">
              <a:buNone/>
            </a:pPr>
            <a:r>
              <a:rPr lang="it-IT" dirty="0" smtClean="0"/>
              <a:t>Presa </a:t>
            </a:r>
            <a:r>
              <a:rPr lang="it-IT" dirty="0"/>
              <a:t>in carico longitudinale, gestione delle transizioni e monitoraggio continuo. Riduce le </a:t>
            </a:r>
            <a:r>
              <a:rPr lang="it-IT" dirty="0" err="1"/>
              <a:t>riospedalizzazioni</a:t>
            </a:r>
            <a:r>
              <a:rPr lang="it-IT" dirty="0"/>
              <a:t> evitabili e migliora il controllo </a:t>
            </a:r>
            <a:r>
              <a:rPr lang="it-IT" dirty="0" smtClean="0"/>
              <a:t>sintomatologico.</a:t>
            </a:r>
          </a:p>
          <a:p>
            <a:r>
              <a:rPr lang="it-IT" b="1" dirty="0" smtClean="0"/>
              <a:t>Telemedicina</a:t>
            </a:r>
          </a:p>
          <a:p>
            <a:pPr marL="0" indent="0">
              <a:buNone/>
            </a:pPr>
            <a:r>
              <a:rPr lang="it-IT" dirty="0" smtClean="0"/>
              <a:t>Teleconsulto</a:t>
            </a:r>
            <a:r>
              <a:rPr lang="it-IT" dirty="0"/>
              <a:t>, </a:t>
            </a:r>
            <a:r>
              <a:rPr lang="it-IT" dirty="0" err="1"/>
              <a:t>telemonitoraggio</a:t>
            </a:r>
            <a:r>
              <a:rPr lang="it-IT" dirty="0"/>
              <a:t> e follow-up programmato. Supporta la gestione proattiva della cronicità, il raccordo </a:t>
            </a:r>
            <a:r>
              <a:rPr lang="it-IT" dirty="0" err="1"/>
              <a:t>Hub</a:t>
            </a:r>
            <a:r>
              <a:rPr lang="it-IT" dirty="0"/>
              <a:t>-</a:t>
            </a:r>
            <a:r>
              <a:rPr lang="it-IT" dirty="0" err="1"/>
              <a:t>Spoke</a:t>
            </a:r>
            <a:r>
              <a:rPr lang="it-IT" dirty="0"/>
              <a:t>-Ospedale e la formazione continua.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95" y="0"/>
            <a:ext cx="1260720" cy="12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8002"/>
          </a:xfrm>
        </p:spPr>
        <p:txBody>
          <a:bodyPr/>
          <a:lstStyle/>
          <a:p>
            <a:pPr algn="ctr"/>
            <a:r>
              <a:rPr lang="it-IT" sz="2800" b="1" dirty="0" smtClean="0"/>
              <a:t>AFT: il motore dell’assistenza territoriale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6112" y="2088859"/>
            <a:ext cx="5410740" cy="398477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dirty="0"/>
              <a:t>Le Aggregazioni Funzionali Territoriali (AFT) rappresentano il fulcro dell’assistenza territoriale, garantendo continuità di cura, presa in carico del paziente e integrazione tra professionisti sanitari</a:t>
            </a:r>
            <a:r>
              <a:rPr lang="it-IT" dirty="0" smtClean="0"/>
              <a:t>. Attraverso </a:t>
            </a:r>
            <a:r>
              <a:rPr lang="it-IT" dirty="0"/>
              <a:t>il lavoro coordinato dei Medici di Medicina Generale, delle strutture territoriali e dei servizi sociosanitari, le AFT favoriscono</a:t>
            </a:r>
            <a:r>
              <a:rPr lang="it-IT" dirty="0" smtClean="0"/>
              <a:t>: accessibilità </a:t>
            </a:r>
            <a:r>
              <a:rPr lang="it-IT" dirty="0"/>
              <a:t>alle cure</a:t>
            </a:r>
            <a:r>
              <a:rPr lang="it-IT" dirty="0" smtClean="0"/>
              <a:t>; gestione </a:t>
            </a:r>
            <a:r>
              <a:rPr lang="it-IT" dirty="0"/>
              <a:t>integrata delle cronicità</a:t>
            </a:r>
            <a:r>
              <a:rPr lang="it-IT" dirty="0" smtClean="0"/>
              <a:t>; continuità </a:t>
            </a:r>
            <a:r>
              <a:rPr lang="it-IT" dirty="0"/>
              <a:t>assistenziale</a:t>
            </a:r>
            <a:r>
              <a:rPr lang="it-IT" dirty="0" smtClean="0"/>
              <a:t>; appropriatezza </a:t>
            </a:r>
            <a:r>
              <a:rPr lang="it-IT" dirty="0"/>
              <a:t>dei percorsi di cura</a:t>
            </a:r>
            <a:r>
              <a:rPr lang="it-IT" dirty="0" smtClean="0"/>
              <a:t>; riduzione </a:t>
            </a:r>
            <a:r>
              <a:rPr lang="it-IT" dirty="0"/>
              <a:t>degli accessi impropri al Pronto Soccorso</a:t>
            </a:r>
            <a:r>
              <a:rPr lang="it-IT" dirty="0" smtClean="0"/>
              <a:t>. Le </a:t>
            </a:r>
            <a:r>
              <a:rPr lang="it-IT" dirty="0"/>
              <a:t>AFT costituiscono un modello organizzativo orientato alla prossimità, alla prevenzione e alla centralità del paziente.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50" y="1577830"/>
            <a:ext cx="4689446" cy="46468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475" y="0"/>
            <a:ext cx="1260720" cy="12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4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6164"/>
          </a:xfrm>
        </p:spPr>
        <p:txBody>
          <a:bodyPr/>
          <a:lstStyle/>
          <a:p>
            <a:pPr algn="ctr"/>
            <a:r>
              <a:rPr lang="it-IT" sz="2800" b="1" dirty="0"/>
              <a:t>La Casa della Comunità:</a:t>
            </a:r>
            <a:br>
              <a:rPr lang="it-IT" sz="2800" b="1" dirty="0"/>
            </a:br>
            <a:r>
              <a:rPr lang="it-IT" sz="2800" b="1" dirty="0"/>
              <a:t> “Cure vicine al cittadino, integrate con il territorio”</a:t>
            </a:r>
            <a:br>
              <a:rPr lang="it-IT" sz="2800" b="1" dirty="0"/>
            </a:br>
            <a:endParaRPr lang="it-IT" sz="28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3313" y="2118050"/>
            <a:ext cx="4396338" cy="671804"/>
          </a:xfrm>
        </p:spPr>
        <p:txBody>
          <a:bodyPr/>
          <a:lstStyle/>
          <a:p>
            <a:pPr algn="ctr"/>
            <a:r>
              <a:rPr lang="it-IT" sz="2000" b="1" dirty="0" smtClean="0"/>
              <a:t>Il punto di riferimento della sanità territoriale</a:t>
            </a:r>
            <a:endParaRPr lang="it-IT" sz="20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03312" y="2676088"/>
            <a:ext cx="4252459" cy="3580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Un </a:t>
            </a:r>
            <a:r>
              <a:rPr lang="it-IT" dirty="0"/>
              <a:t>luogo di prossimità dove il cittadino accede a servizi sanitari e sociosanitari integrati.</a:t>
            </a:r>
          </a:p>
          <a:p>
            <a:r>
              <a:rPr lang="it-IT" b="1" dirty="0"/>
              <a:t>Obiettivi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Presa in carico della persona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Continuità assistenziale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Integrazione tra servizi e professionisti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Riduzione degli accessi impropri al PS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54147" y="1905000"/>
            <a:ext cx="4273420" cy="576262"/>
          </a:xfrm>
        </p:spPr>
        <p:txBody>
          <a:bodyPr/>
          <a:lstStyle/>
          <a:p>
            <a:pPr algn="ctr"/>
            <a:r>
              <a:rPr lang="it-IT" sz="2000" b="1" dirty="0" smtClean="0"/>
              <a:t>Branche </a:t>
            </a:r>
            <a:r>
              <a:rPr lang="it-IT" sz="2000" b="1" dirty="0"/>
              <a:t>specialistiche presenti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31429" y="2939144"/>
            <a:ext cx="3519405" cy="3317194"/>
          </a:xfrm>
        </p:spPr>
        <p:txBody>
          <a:bodyPr/>
          <a:lstStyle/>
          <a:p>
            <a:r>
              <a:rPr lang="it-IT" dirty="0"/>
              <a:t>Dermatologia</a:t>
            </a:r>
          </a:p>
          <a:p>
            <a:r>
              <a:rPr lang="it-IT" dirty="0"/>
              <a:t>Diabetologia</a:t>
            </a:r>
          </a:p>
          <a:p>
            <a:r>
              <a:rPr lang="it-IT" dirty="0"/>
              <a:t>Fisiatria</a:t>
            </a:r>
          </a:p>
          <a:p>
            <a:r>
              <a:rPr lang="it-IT" dirty="0"/>
              <a:t>Geriatria</a:t>
            </a:r>
          </a:p>
          <a:p>
            <a:r>
              <a:rPr lang="it-IT" dirty="0"/>
              <a:t>Neurologia</a:t>
            </a:r>
          </a:p>
          <a:p>
            <a:r>
              <a:rPr lang="it-IT" dirty="0"/>
              <a:t>Otorinolaringoiatria (ORL)</a:t>
            </a:r>
          </a:p>
          <a:p>
            <a:r>
              <a:rPr lang="it-IT" dirty="0"/>
              <a:t>Allergologia</a:t>
            </a:r>
          </a:p>
          <a:p>
            <a:r>
              <a:rPr lang="it-IT" dirty="0"/>
              <a:t>Ortopedia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881" y="0"/>
            <a:ext cx="1260720" cy="12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686475"/>
          </a:xfrm>
        </p:spPr>
        <p:txBody>
          <a:bodyPr/>
          <a:lstStyle/>
          <a:p>
            <a:pPr algn="ctr"/>
            <a:r>
              <a:rPr lang="it-IT" sz="2800" b="1" dirty="0"/>
              <a:t>Casa </a:t>
            </a:r>
            <a:r>
              <a:rPr lang="it-IT" sz="2800" b="1" dirty="0" smtClean="0"/>
              <a:t>della </a:t>
            </a:r>
            <a:r>
              <a:rPr lang="it-IT" sz="2800" b="1" dirty="0"/>
              <a:t>Comunità </a:t>
            </a:r>
            <a:r>
              <a:rPr lang="it-IT" sz="2800" b="1" dirty="0" smtClean="0"/>
              <a:t>HUB:</a:t>
            </a:r>
            <a:br>
              <a:rPr lang="it-IT" sz="2800" b="1" dirty="0" smtClean="0"/>
            </a:br>
            <a:r>
              <a:rPr lang="it-IT" sz="2800" b="1" dirty="0" smtClean="0"/>
              <a:t> Centro </a:t>
            </a:r>
            <a:r>
              <a:rPr lang="it-IT" sz="2800" b="1" dirty="0"/>
              <a:t>di Coordinamento Clinico e </a:t>
            </a:r>
            <a:r>
              <a:rPr lang="it-IT" sz="2800" b="1" dirty="0" smtClean="0"/>
              <a:t>Territoriale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1800" dirty="0" smtClean="0"/>
              <a:t>La </a:t>
            </a:r>
            <a:r>
              <a:rPr lang="it-IT" sz="1800" dirty="0"/>
              <a:t>Casa della Comunità HUB rappresenta il nodo centrale della rete territoriale, garantendo integrazione tra servizi sanitari, assistenza domiciliare e ospedale</a:t>
            </a:r>
            <a:r>
              <a:rPr lang="it-IT" sz="1800" dirty="0" smtClean="0"/>
              <a:t>.</a:t>
            </a:r>
            <a:br>
              <a:rPr lang="it-IT" sz="18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800" b="1" dirty="0"/>
              <a:t>“Un’unica rete per una sanità territoriale integrata”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3313" y="2776755"/>
            <a:ext cx="4396338" cy="528508"/>
          </a:xfrm>
        </p:spPr>
        <p:txBody>
          <a:bodyPr/>
          <a:lstStyle/>
          <a:p>
            <a:r>
              <a:rPr lang="it-IT" sz="2000" b="1" dirty="0"/>
              <a:t>Funzioni principali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03312" y="3531764"/>
            <a:ext cx="4396339" cy="2852257"/>
          </a:xfrm>
        </p:spPr>
        <p:txBody>
          <a:bodyPr>
            <a:normAutofit fontScale="92500"/>
          </a:bodyPr>
          <a:lstStyle/>
          <a:p>
            <a:r>
              <a:rPr lang="it-IT" dirty="0"/>
              <a:t>Coordinamento dei percorsi di </a:t>
            </a:r>
            <a:r>
              <a:rPr lang="it-IT" dirty="0" smtClean="0"/>
              <a:t>cura</a:t>
            </a:r>
          </a:p>
          <a:p>
            <a:r>
              <a:rPr lang="it-IT" dirty="0" smtClean="0"/>
              <a:t>Valutazione </a:t>
            </a:r>
            <a:r>
              <a:rPr lang="it-IT" dirty="0"/>
              <a:t>multidisciplinare dei </a:t>
            </a:r>
            <a:r>
              <a:rPr lang="it-IT" dirty="0" smtClean="0"/>
              <a:t>bisogni</a:t>
            </a:r>
          </a:p>
          <a:p>
            <a:r>
              <a:rPr lang="it-IT" dirty="0" smtClean="0"/>
              <a:t>Presa </a:t>
            </a:r>
            <a:r>
              <a:rPr lang="it-IT" dirty="0"/>
              <a:t>in carico integrata del </a:t>
            </a:r>
            <a:r>
              <a:rPr lang="it-IT" dirty="0" smtClean="0"/>
              <a:t>paziente</a:t>
            </a:r>
          </a:p>
          <a:p>
            <a:r>
              <a:rPr lang="it-IT" dirty="0" smtClean="0"/>
              <a:t>Supporto </a:t>
            </a:r>
            <a:r>
              <a:rPr lang="it-IT" dirty="0"/>
              <a:t>specialistico a </a:t>
            </a:r>
            <a:r>
              <a:rPr lang="it-IT" dirty="0" err="1"/>
              <a:t>Spoke</a:t>
            </a:r>
            <a:r>
              <a:rPr lang="it-IT" dirty="0"/>
              <a:t> e </a:t>
            </a:r>
            <a:r>
              <a:rPr lang="it-IT" dirty="0" smtClean="0"/>
              <a:t>ADI</a:t>
            </a:r>
          </a:p>
          <a:p>
            <a:r>
              <a:rPr lang="it-IT" dirty="0" smtClean="0"/>
              <a:t>Collegamento </a:t>
            </a:r>
            <a:r>
              <a:rPr lang="it-IT" dirty="0"/>
              <a:t>tra territorio, ospedale e COT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 rot="10800000" flipV="1">
            <a:off x="5654491" y="2776756"/>
            <a:ext cx="4396339" cy="528506"/>
          </a:xfrm>
        </p:spPr>
        <p:txBody>
          <a:bodyPr/>
          <a:lstStyle/>
          <a:p>
            <a:r>
              <a:rPr lang="it-IT" sz="2000" b="1" dirty="0"/>
              <a:t>Obiettivi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654495" y="3531764"/>
            <a:ext cx="4396339" cy="2724574"/>
          </a:xfrm>
        </p:spPr>
        <p:txBody>
          <a:bodyPr/>
          <a:lstStyle/>
          <a:p>
            <a:r>
              <a:rPr lang="it-IT" dirty="0"/>
              <a:t>Continuità </a:t>
            </a:r>
            <a:r>
              <a:rPr lang="it-IT" dirty="0" smtClean="0"/>
              <a:t>assistenziale</a:t>
            </a:r>
          </a:p>
          <a:p>
            <a:r>
              <a:rPr lang="it-IT" dirty="0" smtClean="0"/>
              <a:t>Appropriatezza </a:t>
            </a:r>
            <a:r>
              <a:rPr lang="it-IT" dirty="0"/>
              <a:t>delle </a:t>
            </a:r>
            <a:r>
              <a:rPr lang="it-IT" dirty="0" smtClean="0"/>
              <a:t>cure</a:t>
            </a:r>
          </a:p>
          <a:p>
            <a:r>
              <a:rPr lang="it-IT" dirty="0" smtClean="0"/>
              <a:t>Riduzione </a:t>
            </a:r>
            <a:r>
              <a:rPr lang="it-IT" dirty="0"/>
              <a:t>della frammentazione dei </a:t>
            </a:r>
            <a:r>
              <a:rPr lang="it-IT" dirty="0" smtClean="0"/>
              <a:t>servizi</a:t>
            </a:r>
          </a:p>
          <a:p>
            <a:r>
              <a:rPr lang="it-IT" dirty="0" smtClean="0"/>
              <a:t>Centralità </a:t>
            </a:r>
            <a:r>
              <a:rPr lang="it-IT" dirty="0"/>
              <a:t>della persona nel percorso di cura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780" y="0"/>
            <a:ext cx="1260720" cy="12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56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338</TotalTime>
  <Words>985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Ione</vt:lpstr>
      <vt:lpstr>APPLICAZIONE D.M.77/22 Rete Territoriale ASM Matera</vt:lpstr>
      <vt:lpstr> Azioni previste in applicazione del D.M. 77/22</vt:lpstr>
      <vt:lpstr>Servizi previsti da standard  nelle Case della Comunità</vt:lpstr>
      <vt:lpstr>Attività delle Case della Comunità </vt:lpstr>
      <vt:lpstr>NEA 116117 Il Numero Europeo Armonizzato per l’Assistenza Sanitaria Non Urgente  Il Numero unico Europeo 116117 e l’introduzione di ambulatori mobili è cruciale per rafforzare l’assistenza sanitaria territoriale, decentrando i servizi e migliorandone accessibilità ed efficienza.</vt:lpstr>
      <vt:lpstr>Integrazione di Sistema:  COT, ADI (oncologica e ordinaria) e Telemedicina </vt:lpstr>
      <vt:lpstr>AFT: il motore dell’assistenza territoriale</vt:lpstr>
      <vt:lpstr>La Casa della Comunità:  “Cure vicine al cittadino, integrate con il territorio” </vt:lpstr>
      <vt:lpstr>Casa della Comunità HUB:  Centro di Coordinamento Clinico e Territoriale La Casa della Comunità HUB rappresenta il nodo centrale della rete territoriale, garantendo integrazione tra servizi sanitari, assistenza domiciliare e ospedale.  “Un’unica rete per una sanità territoriale integrata”</vt:lpstr>
      <vt:lpstr>Ospedali di Comunità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APPLICAZIONE D.M.77/22 Rete Territoriale ASM Matera</dc:title>
  <dc:creator>Rossella Mancusi</dc:creator>
  <cp:lastModifiedBy>Rossella Mancusi</cp:lastModifiedBy>
  <cp:revision>52</cp:revision>
  <cp:lastPrinted>2026-05-21T07:58:32Z</cp:lastPrinted>
  <dcterms:created xsi:type="dcterms:W3CDTF">2026-05-20T12:36:41Z</dcterms:created>
  <dcterms:modified xsi:type="dcterms:W3CDTF">2026-05-21T09:49:54Z</dcterms:modified>
</cp:coreProperties>
</file>